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41"/>
  </p:notesMasterIdLst>
  <p:sldIdLst>
    <p:sldId id="335" r:id="rId2"/>
    <p:sldId id="333" r:id="rId3"/>
    <p:sldId id="334" r:id="rId4"/>
    <p:sldId id="337" r:id="rId5"/>
    <p:sldId id="336" r:id="rId6"/>
    <p:sldId id="338" r:id="rId7"/>
    <p:sldId id="273" r:id="rId8"/>
    <p:sldId id="340" r:id="rId9"/>
    <p:sldId id="341" r:id="rId10"/>
    <p:sldId id="277" r:id="rId11"/>
    <p:sldId id="332" r:id="rId12"/>
    <p:sldId id="327" r:id="rId13"/>
    <p:sldId id="329" r:id="rId14"/>
    <p:sldId id="328" r:id="rId15"/>
    <p:sldId id="330" r:id="rId16"/>
    <p:sldId id="321" r:id="rId17"/>
    <p:sldId id="301" r:id="rId18"/>
    <p:sldId id="288" r:id="rId19"/>
    <p:sldId id="289" r:id="rId20"/>
    <p:sldId id="312" r:id="rId21"/>
    <p:sldId id="313" r:id="rId22"/>
    <p:sldId id="314" r:id="rId23"/>
    <p:sldId id="320" r:id="rId24"/>
    <p:sldId id="319" r:id="rId25"/>
    <p:sldId id="310" r:id="rId26"/>
    <p:sldId id="325" r:id="rId27"/>
    <p:sldId id="311" r:id="rId28"/>
    <p:sldId id="300" r:id="rId29"/>
    <p:sldId id="299" r:id="rId30"/>
    <p:sldId id="283" r:id="rId31"/>
    <p:sldId id="285" r:id="rId32"/>
    <p:sldId id="298" r:id="rId33"/>
    <p:sldId id="297" r:id="rId34"/>
    <p:sldId id="326" r:id="rId35"/>
    <p:sldId id="296" r:id="rId36"/>
    <p:sldId id="278" r:id="rId37"/>
    <p:sldId id="279" r:id="rId38"/>
    <p:sldId id="282" r:id="rId39"/>
    <p:sldId id="331" r:id="rId4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E2CABEB5-A75D-4366-9388-78EBEF73A1F4}">
          <p14:sldIdLst>
            <p14:sldId id="335"/>
            <p14:sldId id="333"/>
            <p14:sldId id="334"/>
            <p14:sldId id="337"/>
            <p14:sldId id="336"/>
            <p14:sldId id="338"/>
            <p14:sldId id="273"/>
            <p14:sldId id="340"/>
            <p14:sldId id="341"/>
            <p14:sldId id="277"/>
            <p14:sldId id="332"/>
            <p14:sldId id="327"/>
            <p14:sldId id="329"/>
            <p14:sldId id="328"/>
            <p14:sldId id="330"/>
            <p14:sldId id="321"/>
            <p14:sldId id="301"/>
            <p14:sldId id="288"/>
            <p14:sldId id="289"/>
            <p14:sldId id="312"/>
            <p14:sldId id="313"/>
            <p14:sldId id="314"/>
            <p14:sldId id="320"/>
            <p14:sldId id="319"/>
            <p14:sldId id="310"/>
            <p14:sldId id="325"/>
            <p14:sldId id="311"/>
            <p14:sldId id="300"/>
            <p14:sldId id="299"/>
            <p14:sldId id="283"/>
            <p14:sldId id="285"/>
            <p14:sldId id="298"/>
            <p14:sldId id="297"/>
            <p14:sldId id="326"/>
            <p14:sldId id="296"/>
            <p14:sldId id="278"/>
            <p14:sldId id="279"/>
            <p14:sldId id="282"/>
          </p14:sldIdLst>
        </p14:section>
        <p14:section name="Başlıksız Bölüm" id="{AB9F81C1-1483-45AD-AC43-B84D1339F8A4}">
          <p14:sldIdLst>
            <p14:sldId id="331"/>
          </p14:sldIdLst>
        </p14:section>
        <p14:section name="Başlıksız Bölüm" id="{7EB8CD65-8A3B-430E-9CBA-20FDB99CE92D}">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5441" autoAdjust="0"/>
  </p:normalViewPr>
  <p:slideViewPr>
    <p:cSldViewPr snapToGrid="0">
      <p:cViewPr varScale="1">
        <p:scale>
          <a:sx n="110" d="100"/>
          <a:sy n="110" d="100"/>
        </p:scale>
        <p:origin x="576" y="102"/>
      </p:cViewPr>
      <p:guideLst/>
    </p:cSldViewPr>
  </p:slideViewPr>
  <p:outlineViewPr>
    <p:cViewPr>
      <p:scale>
        <a:sx n="33" d="100"/>
        <a:sy n="33" d="100"/>
      </p:scale>
      <p:origin x="0" y="-9852"/>
    </p:cViewPr>
  </p:outlineViewPr>
  <p:notesTextViewPr>
    <p:cViewPr>
      <p:scale>
        <a:sx n="1" d="1"/>
        <a:sy n="1" d="1"/>
      </p:scale>
      <p:origin x="0" y="0"/>
    </p:cViewPr>
  </p:notesTextViewPr>
  <p:sorterViewPr>
    <p:cViewPr>
      <p:scale>
        <a:sx n="100" d="100"/>
        <a:sy n="100" d="100"/>
      </p:scale>
      <p:origin x="0" y="-216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417BC-1D2B-4A9A-A5C7-F9F4B9E5445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tr-TR"/>
        </a:p>
      </dgm:t>
    </dgm:pt>
    <dgm:pt modelId="{991E6DDB-AA8F-4C9E-A30E-A811184671D5}">
      <dgm:prSet phldrT="[Metin]"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tr-TR" sz="1050" dirty="0" smtClean="0"/>
            <a:t>MANİSA BÜYÜKŞEHİR BELEDİYE MEZARLIKLAR DAİRESİ BAŞKANLIĞI</a:t>
          </a:r>
          <a:endParaRPr lang="tr-TR" sz="1050" dirty="0"/>
        </a:p>
      </dgm:t>
    </dgm:pt>
    <dgm:pt modelId="{008C6F56-91D3-456B-B9A5-308122D552B0}" type="parTrans" cxnId="{0FFEB608-ED0C-416D-8F66-2520EAC3CDEC}">
      <dgm:prSet/>
      <dgm:spPr/>
      <dgm:t>
        <a:bodyPr/>
        <a:lstStyle/>
        <a:p>
          <a:endParaRPr lang="tr-TR"/>
        </a:p>
      </dgm:t>
    </dgm:pt>
    <dgm:pt modelId="{FD2AE85E-FE39-4E35-BF9B-DB28A8A0475F}" type="sibTrans" cxnId="{0FFEB608-ED0C-416D-8F66-2520EAC3CDEC}">
      <dgm:prSet/>
      <dgm:spPr/>
      <dgm:t>
        <a:bodyPr/>
        <a:lstStyle/>
        <a:p>
          <a:endParaRPr lang="tr-TR"/>
        </a:p>
      </dgm:t>
    </dgm:pt>
    <dgm:pt modelId="{BBF9C70A-9742-4FC4-8CDC-E6C54D1FC919}">
      <dgm:prSet phldrT="[Metin]" custT="1"/>
      <dgm:spPr>
        <a:solidFill>
          <a:schemeClr val="accent5">
            <a:lumMod val="75000"/>
          </a:schemeClr>
        </a:solidFill>
      </dgm:spPr>
      <dgm:t>
        <a:bodyPr/>
        <a:lstStyle/>
        <a:p>
          <a:r>
            <a:rPr lang="tr-TR" sz="1050" dirty="0" smtClean="0"/>
            <a:t>MANİSA İL JANDARMA KOMUTANLIĞI</a:t>
          </a:r>
          <a:endParaRPr lang="tr-TR" sz="1050" dirty="0"/>
        </a:p>
      </dgm:t>
    </dgm:pt>
    <dgm:pt modelId="{88EAEBB9-F3C4-4564-8826-9F3955AA8ADA}" type="parTrans" cxnId="{7F12701D-BF08-44C2-855D-D6CEC5670621}">
      <dgm:prSet/>
      <dgm:spPr/>
      <dgm:t>
        <a:bodyPr/>
        <a:lstStyle/>
        <a:p>
          <a:endParaRPr lang="tr-TR"/>
        </a:p>
      </dgm:t>
    </dgm:pt>
    <dgm:pt modelId="{FF5103DC-5665-4F20-9B61-E6A333006D3E}" type="sibTrans" cxnId="{7F12701D-BF08-44C2-855D-D6CEC5670621}">
      <dgm:prSet/>
      <dgm:spPr/>
      <dgm:t>
        <a:bodyPr/>
        <a:lstStyle/>
        <a:p>
          <a:endParaRPr lang="tr-TR"/>
        </a:p>
      </dgm:t>
    </dgm:pt>
    <dgm:pt modelId="{065451B0-B45C-4ADB-8CBA-67234F7C9B4E}">
      <dgm:prSet phldrT="[Metin]" custT="1"/>
      <dgm:spPr>
        <a:solidFill>
          <a:srgbClr val="FF0000"/>
        </a:solidFill>
      </dgm:spPr>
      <dgm:t>
        <a:bodyPr/>
        <a:lstStyle/>
        <a:p>
          <a:r>
            <a:rPr lang="tr-TR" sz="1050" dirty="0" smtClean="0"/>
            <a:t>MANİSA 1.PİYADE TUGAY KOMUTANLIĞI </a:t>
          </a:r>
          <a:endParaRPr lang="tr-TR" sz="1050" dirty="0"/>
        </a:p>
      </dgm:t>
    </dgm:pt>
    <dgm:pt modelId="{F51AC018-5A43-4E81-B136-ECC591E02225}" type="parTrans" cxnId="{4F591218-EE04-41E9-9BA5-B8D9A1BA2300}">
      <dgm:prSet/>
      <dgm:spPr/>
      <dgm:t>
        <a:bodyPr/>
        <a:lstStyle/>
        <a:p>
          <a:endParaRPr lang="tr-TR"/>
        </a:p>
      </dgm:t>
    </dgm:pt>
    <dgm:pt modelId="{F6F759AD-D84E-45BD-88BF-BF4468790E42}" type="sibTrans" cxnId="{4F591218-EE04-41E9-9BA5-B8D9A1BA2300}">
      <dgm:prSet/>
      <dgm:spPr/>
      <dgm:t>
        <a:bodyPr/>
        <a:lstStyle/>
        <a:p>
          <a:endParaRPr lang="tr-TR"/>
        </a:p>
      </dgm:t>
    </dgm:pt>
    <dgm:pt modelId="{7183CFA4-0577-446F-B27A-1DD7618D7D0C}">
      <dgm:prSet phldrT="[Metin]" custT="1"/>
      <dgm:spPr>
        <a:solidFill>
          <a:schemeClr val="tx1">
            <a:lumMod val="75000"/>
            <a:lumOff val="25000"/>
          </a:schemeClr>
        </a:solidFill>
      </dgm:spPr>
      <dgm:t>
        <a:bodyPr/>
        <a:lstStyle/>
        <a:p>
          <a:r>
            <a:rPr lang="tr-TR" sz="1050" dirty="0" smtClean="0"/>
            <a:t>MANİSA İL EMNİYET MÜDÜRLÜĞÜ</a:t>
          </a:r>
          <a:endParaRPr lang="tr-TR" sz="1050" dirty="0"/>
        </a:p>
      </dgm:t>
    </dgm:pt>
    <dgm:pt modelId="{8FC5D6F2-E21B-4FEE-ADAE-CB127B8101D4}" type="parTrans" cxnId="{23742AD4-EFF3-4D56-989D-B4B355B904F4}">
      <dgm:prSet/>
      <dgm:spPr/>
      <dgm:t>
        <a:bodyPr/>
        <a:lstStyle/>
        <a:p>
          <a:endParaRPr lang="tr-TR"/>
        </a:p>
      </dgm:t>
    </dgm:pt>
    <dgm:pt modelId="{5E57857A-2040-464A-B216-E2EB83340526}" type="sibTrans" cxnId="{23742AD4-EFF3-4D56-989D-B4B355B904F4}">
      <dgm:prSet/>
      <dgm:spPr/>
      <dgm:t>
        <a:bodyPr/>
        <a:lstStyle/>
        <a:p>
          <a:endParaRPr lang="tr-TR"/>
        </a:p>
      </dgm:t>
    </dgm:pt>
    <dgm:pt modelId="{5AF2879A-E946-47DB-94BF-09B17405A95A}">
      <dgm:prSet phldrT="[Metin]" custT="1"/>
      <dgm:spPr>
        <a:solidFill>
          <a:schemeClr val="accent6"/>
        </a:solidFill>
      </dgm:spPr>
      <dgm:t>
        <a:bodyPr/>
        <a:lstStyle/>
        <a:p>
          <a:r>
            <a:rPr lang="tr-TR" sz="1050" dirty="0" smtClean="0"/>
            <a:t>MANİSA AİLE VE SOSYAL POLİTİKALAR İL MÜDÜRLÜĞÜ </a:t>
          </a:r>
          <a:endParaRPr lang="tr-TR" sz="1050" dirty="0"/>
        </a:p>
      </dgm:t>
    </dgm:pt>
    <dgm:pt modelId="{12F67DD5-ADBA-45E9-A9BB-13A9458128B2}" type="parTrans" cxnId="{37EE2402-2653-473E-B3D9-26BA9F059189}">
      <dgm:prSet/>
      <dgm:spPr/>
      <dgm:t>
        <a:bodyPr/>
        <a:lstStyle/>
        <a:p>
          <a:endParaRPr lang="tr-TR"/>
        </a:p>
      </dgm:t>
    </dgm:pt>
    <dgm:pt modelId="{C29A70B2-E2ED-4334-AA89-CFDC830AE08F}" type="sibTrans" cxnId="{37EE2402-2653-473E-B3D9-26BA9F059189}">
      <dgm:prSet/>
      <dgm:spPr/>
      <dgm:t>
        <a:bodyPr/>
        <a:lstStyle/>
        <a:p>
          <a:endParaRPr lang="tr-TR"/>
        </a:p>
      </dgm:t>
    </dgm:pt>
    <dgm:pt modelId="{5860A7BE-B501-4EC1-B863-90EA68676484}">
      <dgm:prSet phldrT="[Metin]"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tr-TR" sz="900" dirty="0" smtClean="0"/>
            <a:t>YATIRIM İZLEME VE KOORDİNASYON BAŞKANLIĞI</a:t>
          </a:r>
          <a:endParaRPr lang="tr-TR" sz="900" dirty="0"/>
        </a:p>
      </dgm:t>
    </dgm:pt>
    <dgm:pt modelId="{3D8156D5-1B56-4A41-BE1D-24B842CC187E}" type="sibTrans" cxnId="{86B628C6-36C3-4F06-9D2F-27AC24808D1A}">
      <dgm:prSet/>
      <dgm:spPr/>
      <dgm:t>
        <a:bodyPr/>
        <a:lstStyle/>
        <a:p>
          <a:endParaRPr lang="tr-TR"/>
        </a:p>
      </dgm:t>
    </dgm:pt>
    <dgm:pt modelId="{BB015322-E9E7-41EA-A2EA-F310FCB14BAF}" type="parTrans" cxnId="{86B628C6-36C3-4F06-9D2F-27AC24808D1A}">
      <dgm:prSet/>
      <dgm:spPr/>
      <dgm:t>
        <a:bodyPr/>
        <a:lstStyle/>
        <a:p>
          <a:endParaRPr lang="tr-TR"/>
        </a:p>
      </dgm:t>
    </dgm:pt>
    <dgm:pt modelId="{5C27C61E-61D1-49F2-AFEA-74E9F4411D9C}">
      <dgm:prSet phldrT="[Metin]" phldr="1"/>
      <dgm:spPr/>
      <dgm:t>
        <a:bodyPr/>
        <a:lstStyle/>
        <a:p>
          <a:endParaRPr lang="tr-TR" dirty="0"/>
        </a:p>
      </dgm:t>
    </dgm:pt>
    <dgm:pt modelId="{7D633D97-A764-4773-95F6-FD4F443C4439}" type="sibTrans" cxnId="{E46A0180-3595-4123-9627-2E29312B9260}">
      <dgm:prSet/>
      <dgm:spPr/>
      <dgm:t>
        <a:bodyPr/>
        <a:lstStyle/>
        <a:p>
          <a:endParaRPr lang="tr-TR"/>
        </a:p>
      </dgm:t>
    </dgm:pt>
    <dgm:pt modelId="{7238D5EB-11C8-4220-8FB3-C54F6FB581ED}" type="parTrans" cxnId="{E46A0180-3595-4123-9627-2E29312B9260}">
      <dgm:prSet/>
      <dgm:spPr/>
      <dgm:t>
        <a:bodyPr/>
        <a:lstStyle/>
        <a:p>
          <a:endParaRPr lang="tr-TR"/>
        </a:p>
      </dgm:t>
    </dgm:pt>
    <dgm:pt modelId="{DF8303A8-3DD8-4EC0-9B5E-261DE42DA00B}" type="pres">
      <dgm:prSet presAssocID="{34F417BC-1D2B-4A9A-A5C7-F9F4B9E54458}" presName="Name0" presStyleCnt="0">
        <dgm:presLayoutVars>
          <dgm:chMax val="1"/>
          <dgm:dir/>
          <dgm:animLvl val="ctr"/>
          <dgm:resizeHandles val="exact"/>
        </dgm:presLayoutVars>
      </dgm:prSet>
      <dgm:spPr/>
      <dgm:t>
        <a:bodyPr/>
        <a:lstStyle/>
        <a:p>
          <a:endParaRPr lang="tr-TR"/>
        </a:p>
      </dgm:t>
    </dgm:pt>
    <dgm:pt modelId="{215EE0F7-ED2A-4A1E-9EBF-9DEA35FF6C91}" type="pres">
      <dgm:prSet presAssocID="{5C27C61E-61D1-49F2-AFEA-74E9F4411D9C}" presName="centerShape" presStyleLbl="node0" presStyleIdx="0" presStyleCnt="1"/>
      <dgm:spPr/>
      <dgm:t>
        <a:bodyPr/>
        <a:lstStyle/>
        <a:p>
          <a:endParaRPr lang="tr-TR"/>
        </a:p>
      </dgm:t>
    </dgm:pt>
    <dgm:pt modelId="{541339F4-410C-41FD-89D2-F2599A643E96}" type="pres">
      <dgm:prSet presAssocID="{5860A7BE-B501-4EC1-B863-90EA68676484}" presName="node" presStyleLbl="node1" presStyleIdx="0" presStyleCnt="6" custScaleX="116820" custRadScaleRad="99669" custRadScaleInc="11659">
        <dgm:presLayoutVars>
          <dgm:bulletEnabled val="1"/>
        </dgm:presLayoutVars>
      </dgm:prSet>
      <dgm:spPr/>
      <dgm:t>
        <a:bodyPr/>
        <a:lstStyle/>
        <a:p>
          <a:endParaRPr lang="tr-TR"/>
        </a:p>
      </dgm:t>
    </dgm:pt>
    <dgm:pt modelId="{7ACF47EC-E9F7-463E-8E9E-139018F8C24C}" type="pres">
      <dgm:prSet presAssocID="{5860A7BE-B501-4EC1-B863-90EA68676484}" presName="dummy" presStyleCnt="0"/>
      <dgm:spPr/>
      <dgm:t>
        <a:bodyPr/>
        <a:lstStyle/>
        <a:p>
          <a:endParaRPr lang="tr-TR"/>
        </a:p>
      </dgm:t>
    </dgm:pt>
    <dgm:pt modelId="{C9E3037C-9A01-4790-866D-FD37141ED6CE}" type="pres">
      <dgm:prSet presAssocID="{3D8156D5-1B56-4A41-BE1D-24B842CC187E}" presName="sibTrans" presStyleLbl="sibTrans2D1" presStyleIdx="0" presStyleCnt="6"/>
      <dgm:spPr/>
      <dgm:t>
        <a:bodyPr/>
        <a:lstStyle/>
        <a:p>
          <a:endParaRPr lang="tr-TR"/>
        </a:p>
      </dgm:t>
    </dgm:pt>
    <dgm:pt modelId="{C0AA0712-416F-41C8-BA61-9CCC0A53066B}" type="pres">
      <dgm:prSet presAssocID="{991E6DDB-AA8F-4C9E-A30E-A811184671D5}" presName="node" presStyleLbl="node1" presStyleIdx="1" presStyleCnt="6">
        <dgm:presLayoutVars>
          <dgm:bulletEnabled val="1"/>
        </dgm:presLayoutVars>
      </dgm:prSet>
      <dgm:spPr/>
      <dgm:t>
        <a:bodyPr/>
        <a:lstStyle/>
        <a:p>
          <a:endParaRPr lang="tr-TR"/>
        </a:p>
      </dgm:t>
    </dgm:pt>
    <dgm:pt modelId="{D70E8BE3-E905-49CB-B6AF-5FB8CEF86195}" type="pres">
      <dgm:prSet presAssocID="{991E6DDB-AA8F-4C9E-A30E-A811184671D5}" presName="dummy" presStyleCnt="0"/>
      <dgm:spPr/>
      <dgm:t>
        <a:bodyPr/>
        <a:lstStyle/>
        <a:p>
          <a:endParaRPr lang="tr-TR"/>
        </a:p>
      </dgm:t>
    </dgm:pt>
    <dgm:pt modelId="{FF763715-547C-43DB-97BD-5EFF78E77619}" type="pres">
      <dgm:prSet presAssocID="{FD2AE85E-FE39-4E35-BF9B-DB28A8A0475F}" presName="sibTrans" presStyleLbl="sibTrans2D1" presStyleIdx="1" presStyleCnt="6"/>
      <dgm:spPr/>
      <dgm:t>
        <a:bodyPr/>
        <a:lstStyle/>
        <a:p>
          <a:endParaRPr lang="tr-TR"/>
        </a:p>
      </dgm:t>
    </dgm:pt>
    <dgm:pt modelId="{9994B415-46E6-406C-8FA8-E81FCB5C418D}" type="pres">
      <dgm:prSet presAssocID="{BBF9C70A-9742-4FC4-8CDC-E6C54D1FC919}" presName="node" presStyleLbl="node1" presStyleIdx="2" presStyleCnt="6">
        <dgm:presLayoutVars>
          <dgm:bulletEnabled val="1"/>
        </dgm:presLayoutVars>
      </dgm:prSet>
      <dgm:spPr/>
      <dgm:t>
        <a:bodyPr/>
        <a:lstStyle/>
        <a:p>
          <a:endParaRPr lang="tr-TR"/>
        </a:p>
      </dgm:t>
    </dgm:pt>
    <dgm:pt modelId="{9FE8C62E-01D0-42EE-9336-AA4D49BC44CF}" type="pres">
      <dgm:prSet presAssocID="{BBF9C70A-9742-4FC4-8CDC-E6C54D1FC919}" presName="dummy" presStyleCnt="0"/>
      <dgm:spPr/>
      <dgm:t>
        <a:bodyPr/>
        <a:lstStyle/>
        <a:p>
          <a:endParaRPr lang="tr-TR"/>
        </a:p>
      </dgm:t>
    </dgm:pt>
    <dgm:pt modelId="{342CC220-321B-4D96-88FC-CB5E566DB082}" type="pres">
      <dgm:prSet presAssocID="{FF5103DC-5665-4F20-9B61-E6A333006D3E}" presName="sibTrans" presStyleLbl="sibTrans2D1" presStyleIdx="2" presStyleCnt="6"/>
      <dgm:spPr/>
      <dgm:t>
        <a:bodyPr/>
        <a:lstStyle/>
        <a:p>
          <a:endParaRPr lang="tr-TR"/>
        </a:p>
      </dgm:t>
    </dgm:pt>
    <dgm:pt modelId="{58F0ED11-DC8D-4483-A449-27A156904D9A}" type="pres">
      <dgm:prSet presAssocID="{065451B0-B45C-4ADB-8CBA-67234F7C9B4E}" presName="node" presStyleLbl="node1" presStyleIdx="3" presStyleCnt="6">
        <dgm:presLayoutVars>
          <dgm:bulletEnabled val="1"/>
        </dgm:presLayoutVars>
      </dgm:prSet>
      <dgm:spPr/>
      <dgm:t>
        <a:bodyPr/>
        <a:lstStyle/>
        <a:p>
          <a:endParaRPr lang="tr-TR"/>
        </a:p>
      </dgm:t>
    </dgm:pt>
    <dgm:pt modelId="{87055945-5423-4223-BCFA-5C3D1FFEAA20}" type="pres">
      <dgm:prSet presAssocID="{065451B0-B45C-4ADB-8CBA-67234F7C9B4E}" presName="dummy" presStyleCnt="0"/>
      <dgm:spPr/>
      <dgm:t>
        <a:bodyPr/>
        <a:lstStyle/>
        <a:p>
          <a:endParaRPr lang="tr-TR"/>
        </a:p>
      </dgm:t>
    </dgm:pt>
    <dgm:pt modelId="{48EC9FEF-2CCE-4AFC-B8B1-1C0E67DF5AA0}" type="pres">
      <dgm:prSet presAssocID="{F6F759AD-D84E-45BD-88BF-BF4468790E42}" presName="sibTrans" presStyleLbl="sibTrans2D1" presStyleIdx="3" presStyleCnt="6"/>
      <dgm:spPr/>
      <dgm:t>
        <a:bodyPr/>
        <a:lstStyle/>
        <a:p>
          <a:endParaRPr lang="tr-TR"/>
        </a:p>
      </dgm:t>
    </dgm:pt>
    <dgm:pt modelId="{B3DC9AB8-F587-4D4D-B129-A0ADF9C58CBD}" type="pres">
      <dgm:prSet presAssocID="{7183CFA4-0577-446F-B27A-1DD7618D7D0C}" presName="node" presStyleLbl="node1" presStyleIdx="4" presStyleCnt="6">
        <dgm:presLayoutVars>
          <dgm:bulletEnabled val="1"/>
        </dgm:presLayoutVars>
      </dgm:prSet>
      <dgm:spPr/>
      <dgm:t>
        <a:bodyPr/>
        <a:lstStyle/>
        <a:p>
          <a:endParaRPr lang="tr-TR"/>
        </a:p>
      </dgm:t>
    </dgm:pt>
    <dgm:pt modelId="{793FDCDA-9CF5-4F6C-A5CF-F5903D4C392C}" type="pres">
      <dgm:prSet presAssocID="{7183CFA4-0577-446F-B27A-1DD7618D7D0C}" presName="dummy" presStyleCnt="0"/>
      <dgm:spPr/>
      <dgm:t>
        <a:bodyPr/>
        <a:lstStyle/>
        <a:p>
          <a:endParaRPr lang="tr-TR"/>
        </a:p>
      </dgm:t>
    </dgm:pt>
    <dgm:pt modelId="{A977B993-A414-432E-96AD-877302D8C5B2}" type="pres">
      <dgm:prSet presAssocID="{5E57857A-2040-464A-B216-E2EB83340526}" presName="sibTrans" presStyleLbl="sibTrans2D1" presStyleIdx="4" presStyleCnt="6"/>
      <dgm:spPr/>
      <dgm:t>
        <a:bodyPr/>
        <a:lstStyle/>
        <a:p>
          <a:endParaRPr lang="tr-TR"/>
        </a:p>
      </dgm:t>
    </dgm:pt>
    <dgm:pt modelId="{822902AB-02B4-40DC-96E2-D8E20F004B2B}" type="pres">
      <dgm:prSet presAssocID="{5AF2879A-E946-47DB-94BF-09B17405A95A}" presName="node" presStyleLbl="node1" presStyleIdx="5" presStyleCnt="6">
        <dgm:presLayoutVars>
          <dgm:bulletEnabled val="1"/>
        </dgm:presLayoutVars>
      </dgm:prSet>
      <dgm:spPr/>
      <dgm:t>
        <a:bodyPr/>
        <a:lstStyle/>
        <a:p>
          <a:endParaRPr lang="tr-TR"/>
        </a:p>
      </dgm:t>
    </dgm:pt>
    <dgm:pt modelId="{571EAF5B-DE18-4A46-A0CF-FB8DE5541F7F}" type="pres">
      <dgm:prSet presAssocID="{5AF2879A-E946-47DB-94BF-09B17405A95A}" presName="dummy" presStyleCnt="0"/>
      <dgm:spPr/>
      <dgm:t>
        <a:bodyPr/>
        <a:lstStyle/>
        <a:p>
          <a:endParaRPr lang="tr-TR"/>
        </a:p>
      </dgm:t>
    </dgm:pt>
    <dgm:pt modelId="{A448C745-F2FD-4A62-ABC7-EB95894E491B}" type="pres">
      <dgm:prSet presAssocID="{C29A70B2-E2ED-4334-AA89-CFDC830AE08F}" presName="sibTrans" presStyleLbl="sibTrans2D1" presStyleIdx="5" presStyleCnt="6"/>
      <dgm:spPr/>
      <dgm:t>
        <a:bodyPr/>
        <a:lstStyle/>
        <a:p>
          <a:endParaRPr lang="tr-TR"/>
        </a:p>
      </dgm:t>
    </dgm:pt>
  </dgm:ptLst>
  <dgm:cxnLst>
    <dgm:cxn modelId="{D2DBC47A-AB0D-42D1-911C-B3166616D93C}" type="presOf" srcId="{5E57857A-2040-464A-B216-E2EB83340526}" destId="{A977B993-A414-432E-96AD-877302D8C5B2}" srcOrd="0" destOrd="0" presId="urn:microsoft.com/office/officeart/2005/8/layout/radial6"/>
    <dgm:cxn modelId="{5FCA2447-849E-4DCC-8C85-072D525E0DB9}" type="presOf" srcId="{5AF2879A-E946-47DB-94BF-09B17405A95A}" destId="{822902AB-02B4-40DC-96E2-D8E20F004B2B}" srcOrd="0" destOrd="0" presId="urn:microsoft.com/office/officeart/2005/8/layout/radial6"/>
    <dgm:cxn modelId="{4914679C-7339-4716-BFCD-93AB1C75CD6F}" type="presOf" srcId="{FF5103DC-5665-4F20-9B61-E6A333006D3E}" destId="{342CC220-321B-4D96-88FC-CB5E566DB082}" srcOrd="0" destOrd="0" presId="urn:microsoft.com/office/officeart/2005/8/layout/radial6"/>
    <dgm:cxn modelId="{A0E18762-E80E-43BB-AA70-64725B987A9D}" type="presOf" srcId="{3D8156D5-1B56-4A41-BE1D-24B842CC187E}" destId="{C9E3037C-9A01-4790-866D-FD37141ED6CE}" srcOrd="0" destOrd="0" presId="urn:microsoft.com/office/officeart/2005/8/layout/radial6"/>
    <dgm:cxn modelId="{C2E5705E-C1B6-43FB-8768-EA8DC74BDDF7}" type="presOf" srcId="{F6F759AD-D84E-45BD-88BF-BF4468790E42}" destId="{48EC9FEF-2CCE-4AFC-B8B1-1C0E67DF5AA0}" srcOrd="0" destOrd="0" presId="urn:microsoft.com/office/officeart/2005/8/layout/radial6"/>
    <dgm:cxn modelId="{23742AD4-EFF3-4D56-989D-B4B355B904F4}" srcId="{5C27C61E-61D1-49F2-AFEA-74E9F4411D9C}" destId="{7183CFA4-0577-446F-B27A-1DD7618D7D0C}" srcOrd="4" destOrd="0" parTransId="{8FC5D6F2-E21B-4FEE-ADAE-CB127B8101D4}" sibTransId="{5E57857A-2040-464A-B216-E2EB83340526}"/>
    <dgm:cxn modelId="{37EE2402-2653-473E-B3D9-26BA9F059189}" srcId="{5C27C61E-61D1-49F2-AFEA-74E9F4411D9C}" destId="{5AF2879A-E946-47DB-94BF-09B17405A95A}" srcOrd="5" destOrd="0" parTransId="{12F67DD5-ADBA-45E9-A9BB-13A9458128B2}" sibTransId="{C29A70B2-E2ED-4334-AA89-CFDC830AE08F}"/>
    <dgm:cxn modelId="{4F591218-EE04-41E9-9BA5-B8D9A1BA2300}" srcId="{5C27C61E-61D1-49F2-AFEA-74E9F4411D9C}" destId="{065451B0-B45C-4ADB-8CBA-67234F7C9B4E}" srcOrd="3" destOrd="0" parTransId="{F51AC018-5A43-4E81-B136-ECC591E02225}" sibTransId="{F6F759AD-D84E-45BD-88BF-BF4468790E42}"/>
    <dgm:cxn modelId="{5B1E8114-4C4D-4B68-A235-F09C417F4B18}" type="presOf" srcId="{C29A70B2-E2ED-4334-AA89-CFDC830AE08F}" destId="{A448C745-F2FD-4A62-ABC7-EB95894E491B}" srcOrd="0" destOrd="0" presId="urn:microsoft.com/office/officeart/2005/8/layout/radial6"/>
    <dgm:cxn modelId="{E46A0180-3595-4123-9627-2E29312B9260}" srcId="{34F417BC-1D2B-4A9A-A5C7-F9F4B9E54458}" destId="{5C27C61E-61D1-49F2-AFEA-74E9F4411D9C}" srcOrd="0" destOrd="0" parTransId="{7238D5EB-11C8-4220-8FB3-C54F6FB581ED}" sibTransId="{7D633D97-A764-4773-95F6-FD4F443C4439}"/>
    <dgm:cxn modelId="{B43C4FAB-EB5D-4BD8-B9A5-A785C06258C1}" type="presOf" srcId="{5C27C61E-61D1-49F2-AFEA-74E9F4411D9C}" destId="{215EE0F7-ED2A-4A1E-9EBF-9DEA35FF6C91}" srcOrd="0" destOrd="0" presId="urn:microsoft.com/office/officeart/2005/8/layout/radial6"/>
    <dgm:cxn modelId="{BC9FA28B-1A8A-4806-82EB-E1CDA7573867}" type="presOf" srcId="{5860A7BE-B501-4EC1-B863-90EA68676484}" destId="{541339F4-410C-41FD-89D2-F2599A643E96}" srcOrd="0" destOrd="0" presId="urn:microsoft.com/office/officeart/2005/8/layout/radial6"/>
    <dgm:cxn modelId="{7F12701D-BF08-44C2-855D-D6CEC5670621}" srcId="{5C27C61E-61D1-49F2-AFEA-74E9F4411D9C}" destId="{BBF9C70A-9742-4FC4-8CDC-E6C54D1FC919}" srcOrd="2" destOrd="0" parTransId="{88EAEBB9-F3C4-4564-8826-9F3955AA8ADA}" sibTransId="{FF5103DC-5665-4F20-9B61-E6A333006D3E}"/>
    <dgm:cxn modelId="{0FFEB608-ED0C-416D-8F66-2520EAC3CDEC}" srcId="{5C27C61E-61D1-49F2-AFEA-74E9F4411D9C}" destId="{991E6DDB-AA8F-4C9E-A30E-A811184671D5}" srcOrd="1" destOrd="0" parTransId="{008C6F56-91D3-456B-B9A5-308122D552B0}" sibTransId="{FD2AE85E-FE39-4E35-BF9B-DB28A8A0475F}"/>
    <dgm:cxn modelId="{8FEA2BBE-B74A-4A67-972E-CD42520D7B6B}" type="presOf" srcId="{991E6DDB-AA8F-4C9E-A30E-A811184671D5}" destId="{C0AA0712-416F-41C8-BA61-9CCC0A53066B}" srcOrd="0" destOrd="0" presId="urn:microsoft.com/office/officeart/2005/8/layout/radial6"/>
    <dgm:cxn modelId="{FF398FBF-0351-48DA-A738-DEBBCF48C7E8}" type="presOf" srcId="{7183CFA4-0577-446F-B27A-1DD7618D7D0C}" destId="{B3DC9AB8-F587-4D4D-B129-A0ADF9C58CBD}" srcOrd="0" destOrd="0" presId="urn:microsoft.com/office/officeart/2005/8/layout/radial6"/>
    <dgm:cxn modelId="{BCFCD382-D8F6-49C9-BCC7-2CA8C4443C19}" type="presOf" srcId="{FD2AE85E-FE39-4E35-BF9B-DB28A8A0475F}" destId="{FF763715-547C-43DB-97BD-5EFF78E77619}" srcOrd="0" destOrd="0" presId="urn:microsoft.com/office/officeart/2005/8/layout/radial6"/>
    <dgm:cxn modelId="{86B628C6-36C3-4F06-9D2F-27AC24808D1A}" srcId="{5C27C61E-61D1-49F2-AFEA-74E9F4411D9C}" destId="{5860A7BE-B501-4EC1-B863-90EA68676484}" srcOrd="0" destOrd="0" parTransId="{BB015322-E9E7-41EA-A2EA-F310FCB14BAF}" sibTransId="{3D8156D5-1B56-4A41-BE1D-24B842CC187E}"/>
    <dgm:cxn modelId="{C3F9E291-701F-4F9F-AAFC-B1CAA7D05829}" type="presOf" srcId="{34F417BC-1D2B-4A9A-A5C7-F9F4B9E54458}" destId="{DF8303A8-3DD8-4EC0-9B5E-261DE42DA00B}" srcOrd="0" destOrd="0" presId="urn:microsoft.com/office/officeart/2005/8/layout/radial6"/>
    <dgm:cxn modelId="{33BF029D-AD96-4459-A212-08D8B040CB5E}" type="presOf" srcId="{065451B0-B45C-4ADB-8CBA-67234F7C9B4E}" destId="{58F0ED11-DC8D-4483-A449-27A156904D9A}" srcOrd="0" destOrd="0" presId="urn:microsoft.com/office/officeart/2005/8/layout/radial6"/>
    <dgm:cxn modelId="{CFEED081-C6FE-4D14-9AA6-187B7CFF6433}" type="presOf" srcId="{BBF9C70A-9742-4FC4-8CDC-E6C54D1FC919}" destId="{9994B415-46E6-406C-8FA8-E81FCB5C418D}" srcOrd="0" destOrd="0" presId="urn:microsoft.com/office/officeart/2005/8/layout/radial6"/>
    <dgm:cxn modelId="{A013460F-B540-427D-B0C2-DBFDCEE3D85A}" type="presParOf" srcId="{DF8303A8-3DD8-4EC0-9B5E-261DE42DA00B}" destId="{215EE0F7-ED2A-4A1E-9EBF-9DEA35FF6C91}" srcOrd="0" destOrd="0" presId="urn:microsoft.com/office/officeart/2005/8/layout/radial6"/>
    <dgm:cxn modelId="{FBDDD3A7-E206-4E75-83FA-92A1933DCF26}" type="presParOf" srcId="{DF8303A8-3DD8-4EC0-9B5E-261DE42DA00B}" destId="{541339F4-410C-41FD-89D2-F2599A643E96}" srcOrd="1" destOrd="0" presId="urn:microsoft.com/office/officeart/2005/8/layout/radial6"/>
    <dgm:cxn modelId="{0787BBD8-5F89-4FD6-A3EE-337CD54F0D29}" type="presParOf" srcId="{DF8303A8-3DD8-4EC0-9B5E-261DE42DA00B}" destId="{7ACF47EC-E9F7-463E-8E9E-139018F8C24C}" srcOrd="2" destOrd="0" presId="urn:microsoft.com/office/officeart/2005/8/layout/radial6"/>
    <dgm:cxn modelId="{2EB03A73-9D0D-4664-8619-5FEBA958CD9D}" type="presParOf" srcId="{DF8303A8-3DD8-4EC0-9B5E-261DE42DA00B}" destId="{C9E3037C-9A01-4790-866D-FD37141ED6CE}" srcOrd="3" destOrd="0" presId="urn:microsoft.com/office/officeart/2005/8/layout/radial6"/>
    <dgm:cxn modelId="{DA319B9C-3249-46B7-ABBD-645F0E4BEAC3}" type="presParOf" srcId="{DF8303A8-3DD8-4EC0-9B5E-261DE42DA00B}" destId="{C0AA0712-416F-41C8-BA61-9CCC0A53066B}" srcOrd="4" destOrd="0" presId="urn:microsoft.com/office/officeart/2005/8/layout/radial6"/>
    <dgm:cxn modelId="{776270A5-34AD-4231-B77B-81D9BEBC9110}" type="presParOf" srcId="{DF8303A8-3DD8-4EC0-9B5E-261DE42DA00B}" destId="{D70E8BE3-E905-49CB-B6AF-5FB8CEF86195}" srcOrd="5" destOrd="0" presId="urn:microsoft.com/office/officeart/2005/8/layout/radial6"/>
    <dgm:cxn modelId="{7129CE9D-BCC1-4F23-BF41-3DEC9A873CCF}" type="presParOf" srcId="{DF8303A8-3DD8-4EC0-9B5E-261DE42DA00B}" destId="{FF763715-547C-43DB-97BD-5EFF78E77619}" srcOrd="6" destOrd="0" presId="urn:microsoft.com/office/officeart/2005/8/layout/radial6"/>
    <dgm:cxn modelId="{CC7492A4-55C3-4FF4-B057-2D1756E5DDD5}" type="presParOf" srcId="{DF8303A8-3DD8-4EC0-9B5E-261DE42DA00B}" destId="{9994B415-46E6-406C-8FA8-E81FCB5C418D}" srcOrd="7" destOrd="0" presId="urn:microsoft.com/office/officeart/2005/8/layout/radial6"/>
    <dgm:cxn modelId="{2EC95606-3A06-4654-B39A-BB4293FA08A1}" type="presParOf" srcId="{DF8303A8-3DD8-4EC0-9B5E-261DE42DA00B}" destId="{9FE8C62E-01D0-42EE-9336-AA4D49BC44CF}" srcOrd="8" destOrd="0" presId="urn:microsoft.com/office/officeart/2005/8/layout/radial6"/>
    <dgm:cxn modelId="{FAD3E672-BCAB-4E45-BA4B-86EBD53D26AA}" type="presParOf" srcId="{DF8303A8-3DD8-4EC0-9B5E-261DE42DA00B}" destId="{342CC220-321B-4D96-88FC-CB5E566DB082}" srcOrd="9" destOrd="0" presId="urn:microsoft.com/office/officeart/2005/8/layout/radial6"/>
    <dgm:cxn modelId="{5DF8CFD3-2D3D-4A18-AE31-27BBF2B3F4D0}" type="presParOf" srcId="{DF8303A8-3DD8-4EC0-9B5E-261DE42DA00B}" destId="{58F0ED11-DC8D-4483-A449-27A156904D9A}" srcOrd="10" destOrd="0" presId="urn:microsoft.com/office/officeart/2005/8/layout/radial6"/>
    <dgm:cxn modelId="{96F81AFD-C5C3-40CE-8BBB-A82200631A55}" type="presParOf" srcId="{DF8303A8-3DD8-4EC0-9B5E-261DE42DA00B}" destId="{87055945-5423-4223-BCFA-5C3D1FFEAA20}" srcOrd="11" destOrd="0" presId="urn:microsoft.com/office/officeart/2005/8/layout/radial6"/>
    <dgm:cxn modelId="{73048168-D2DE-4ED5-A28A-9DD24660CEA8}" type="presParOf" srcId="{DF8303A8-3DD8-4EC0-9B5E-261DE42DA00B}" destId="{48EC9FEF-2CCE-4AFC-B8B1-1C0E67DF5AA0}" srcOrd="12" destOrd="0" presId="urn:microsoft.com/office/officeart/2005/8/layout/radial6"/>
    <dgm:cxn modelId="{CBC0A90C-8327-4B08-A573-7E9428E0F336}" type="presParOf" srcId="{DF8303A8-3DD8-4EC0-9B5E-261DE42DA00B}" destId="{B3DC9AB8-F587-4D4D-B129-A0ADF9C58CBD}" srcOrd="13" destOrd="0" presId="urn:microsoft.com/office/officeart/2005/8/layout/radial6"/>
    <dgm:cxn modelId="{CFB09C9F-015E-4D3B-8D40-DE5FBE625017}" type="presParOf" srcId="{DF8303A8-3DD8-4EC0-9B5E-261DE42DA00B}" destId="{793FDCDA-9CF5-4F6C-A5CF-F5903D4C392C}" srcOrd="14" destOrd="0" presId="urn:microsoft.com/office/officeart/2005/8/layout/radial6"/>
    <dgm:cxn modelId="{C8DE0783-E228-45D6-AB5F-732ADA924AA2}" type="presParOf" srcId="{DF8303A8-3DD8-4EC0-9B5E-261DE42DA00B}" destId="{A977B993-A414-432E-96AD-877302D8C5B2}" srcOrd="15" destOrd="0" presId="urn:microsoft.com/office/officeart/2005/8/layout/radial6"/>
    <dgm:cxn modelId="{314CF51E-10A2-4837-8BD1-FF6153BA7616}" type="presParOf" srcId="{DF8303A8-3DD8-4EC0-9B5E-261DE42DA00B}" destId="{822902AB-02B4-40DC-96E2-D8E20F004B2B}" srcOrd="16" destOrd="0" presId="urn:microsoft.com/office/officeart/2005/8/layout/radial6"/>
    <dgm:cxn modelId="{F49A8792-C8F3-42DF-859F-560F88AD5E04}" type="presParOf" srcId="{DF8303A8-3DD8-4EC0-9B5E-261DE42DA00B}" destId="{571EAF5B-DE18-4A46-A0CF-FB8DE5541F7F}" srcOrd="17" destOrd="0" presId="urn:microsoft.com/office/officeart/2005/8/layout/radial6"/>
    <dgm:cxn modelId="{1BEE62B4-997C-4383-9F36-AD52F149D474}" type="presParOf" srcId="{DF8303A8-3DD8-4EC0-9B5E-261DE42DA00B}" destId="{A448C745-F2FD-4A62-ABC7-EB95894E491B}"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3FE516-6456-4010-AD82-0C132C2C0F92}"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tr-TR"/>
        </a:p>
      </dgm:t>
    </dgm:pt>
    <dgm:pt modelId="{AFAB45E9-5EB3-4E42-8AE7-4820CD03A92B}" type="pres">
      <dgm:prSet presAssocID="{813FE516-6456-4010-AD82-0C132C2C0F92}" presName="composite" presStyleCnt="0">
        <dgm:presLayoutVars>
          <dgm:chMax val="3"/>
          <dgm:animLvl val="lvl"/>
          <dgm:resizeHandles val="exact"/>
        </dgm:presLayoutVars>
      </dgm:prSet>
      <dgm:spPr/>
      <dgm:t>
        <a:bodyPr/>
        <a:lstStyle/>
        <a:p>
          <a:endParaRPr lang="tr-TR"/>
        </a:p>
      </dgm:t>
    </dgm:pt>
  </dgm:ptLst>
  <dgm:cxnLst>
    <dgm:cxn modelId="{1D249E96-6D36-4A94-9F79-342A51A6BD21}" type="presOf" srcId="{813FE516-6456-4010-AD82-0C132C2C0F92}" destId="{AFAB45E9-5EB3-4E42-8AE7-4820CD03A92B}"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863C8-8045-4ACA-97A6-D59E229BAB1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tr-TR"/>
        </a:p>
      </dgm:t>
    </dgm:pt>
    <dgm:pt modelId="{BCD6273A-C4AB-458E-9142-EEC924848368}" type="pres">
      <dgm:prSet presAssocID="{EFD863C8-8045-4ACA-97A6-D59E229BAB11}" presName="Name0" presStyleCnt="0">
        <dgm:presLayoutVars>
          <dgm:chMax val="7"/>
          <dgm:dir/>
          <dgm:animLvl val="lvl"/>
          <dgm:resizeHandles val="exact"/>
        </dgm:presLayoutVars>
      </dgm:prSet>
      <dgm:spPr/>
      <dgm:t>
        <a:bodyPr/>
        <a:lstStyle/>
        <a:p>
          <a:endParaRPr lang="tr-TR"/>
        </a:p>
      </dgm:t>
    </dgm:pt>
  </dgm:ptLst>
  <dgm:cxnLst>
    <dgm:cxn modelId="{19200D6E-31DA-4EA3-9AF7-2E55AE815C0C}" type="presOf" srcId="{EFD863C8-8045-4ACA-97A6-D59E229BAB11}" destId="{BCD6273A-C4AB-458E-9142-EEC924848368}"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3FE516-6456-4010-AD82-0C132C2C0F92}"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tr-TR"/>
        </a:p>
      </dgm:t>
    </dgm:pt>
    <dgm:pt modelId="{AFAB45E9-5EB3-4E42-8AE7-4820CD03A92B}" type="pres">
      <dgm:prSet presAssocID="{813FE516-6456-4010-AD82-0C132C2C0F92}" presName="composite" presStyleCnt="0">
        <dgm:presLayoutVars>
          <dgm:chMax val="3"/>
          <dgm:animLvl val="lvl"/>
          <dgm:resizeHandles val="exact"/>
        </dgm:presLayoutVars>
      </dgm:prSet>
      <dgm:spPr/>
      <dgm:t>
        <a:bodyPr/>
        <a:lstStyle/>
        <a:p>
          <a:endParaRPr lang="tr-TR"/>
        </a:p>
      </dgm:t>
    </dgm:pt>
  </dgm:ptLst>
  <dgm:cxnLst>
    <dgm:cxn modelId="{1D249E96-6D36-4A94-9F79-342A51A6BD21}" type="presOf" srcId="{813FE516-6456-4010-AD82-0C132C2C0F92}" destId="{AFAB45E9-5EB3-4E42-8AE7-4820CD03A92B}" srcOrd="0"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3FE516-6456-4010-AD82-0C132C2C0F92}"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tr-TR"/>
        </a:p>
      </dgm:t>
    </dgm:pt>
    <dgm:pt modelId="{AFAB45E9-5EB3-4E42-8AE7-4820CD03A92B}" type="pres">
      <dgm:prSet presAssocID="{813FE516-6456-4010-AD82-0C132C2C0F92}" presName="composite" presStyleCnt="0">
        <dgm:presLayoutVars>
          <dgm:chMax val="3"/>
          <dgm:animLvl val="lvl"/>
          <dgm:resizeHandles val="exact"/>
        </dgm:presLayoutVars>
      </dgm:prSet>
      <dgm:spPr/>
      <dgm:t>
        <a:bodyPr/>
        <a:lstStyle/>
        <a:p>
          <a:endParaRPr lang="tr-TR"/>
        </a:p>
      </dgm:t>
    </dgm:pt>
  </dgm:ptLst>
  <dgm:cxnLst>
    <dgm:cxn modelId="{1D249E96-6D36-4A94-9F79-342A51A6BD21}" type="presOf" srcId="{813FE516-6456-4010-AD82-0C132C2C0F92}" destId="{AFAB45E9-5EB3-4E42-8AE7-4820CD03A92B}"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8C745-F2FD-4A62-ABC7-EB95894E491B}">
      <dsp:nvSpPr>
        <dsp:cNvPr id="0" name=""/>
        <dsp:cNvSpPr/>
      </dsp:nvSpPr>
      <dsp:spPr>
        <a:xfrm>
          <a:off x="1873880" y="614293"/>
          <a:ext cx="4169395" cy="4169395"/>
        </a:xfrm>
        <a:prstGeom prst="blockArc">
          <a:avLst>
            <a:gd name="adj1" fmla="val 12612855"/>
            <a:gd name="adj2" fmla="val 16345898"/>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77B993-A414-432E-96AD-877302D8C5B2}">
      <dsp:nvSpPr>
        <dsp:cNvPr id="0" name=""/>
        <dsp:cNvSpPr/>
      </dsp:nvSpPr>
      <dsp:spPr>
        <a:xfrm>
          <a:off x="1877702" y="607702"/>
          <a:ext cx="4169395" cy="4169395"/>
        </a:xfrm>
        <a:prstGeom prst="blockArc">
          <a:avLst>
            <a:gd name="adj1" fmla="val 9000000"/>
            <a:gd name="adj2" fmla="val 126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C9FEF-2CCE-4AFC-B8B1-1C0E67DF5AA0}">
      <dsp:nvSpPr>
        <dsp:cNvPr id="0" name=""/>
        <dsp:cNvSpPr/>
      </dsp:nvSpPr>
      <dsp:spPr>
        <a:xfrm>
          <a:off x="1877702" y="607702"/>
          <a:ext cx="4169395" cy="4169395"/>
        </a:xfrm>
        <a:prstGeom prst="blockArc">
          <a:avLst>
            <a:gd name="adj1" fmla="val 5400000"/>
            <a:gd name="adj2" fmla="val 90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2CC220-321B-4D96-88FC-CB5E566DB082}">
      <dsp:nvSpPr>
        <dsp:cNvPr id="0" name=""/>
        <dsp:cNvSpPr/>
      </dsp:nvSpPr>
      <dsp:spPr>
        <a:xfrm>
          <a:off x="1877702" y="607702"/>
          <a:ext cx="4169395" cy="4169395"/>
        </a:xfrm>
        <a:prstGeom prst="blockArc">
          <a:avLst>
            <a:gd name="adj1" fmla="val 1800000"/>
            <a:gd name="adj2" fmla="val 54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63715-547C-43DB-97BD-5EFF78E77619}">
      <dsp:nvSpPr>
        <dsp:cNvPr id="0" name=""/>
        <dsp:cNvSpPr/>
      </dsp:nvSpPr>
      <dsp:spPr>
        <a:xfrm>
          <a:off x="1877702" y="607702"/>
          <a:ext cx="4169395" cy="4169395"/>
        </a:xfrm>
        <a:prstGeom prst="blockArc">
          <a:avLst>
            <a:gd name="adj1" fmla="val 19800000"/>
            <a:gd name="adj2" fmla="val 1800000"/>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E3037C-9A01-4790-866D-FD37141ED6CE}">
      <dsp:nvSpPr>
        <dsp:cNvPr id="0" name=""/>
        <dsp:cNvSpPr/>
      </dsp:nvSpPr>
      <dsp:spPr>
        <a:xfrm>
          <a:off x="1881709" y="614611"/>
          <a:ext cx="4169395" cy="4169395"/>
        </a:xfrm>
        <a:prstGeom prst="blockArc">
          <a:avLst>
            <a:gd name="adj1" fmla="val 16332679"/>
            <a:gd name="adj2" fmla="val 19786525"/>
            <a:gd name="adj3" fmla="val 45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5EE0F7-ED2A-4A1E-9EBF-9DEA35FF6C91}">
      <dsp:nvSpPr>
        <dsp:cNvPr id="0" name=""/>
        <dsp:cNvSpPr/>
      </dsp:nvSpPr>
      <dsp:spPr>
        <a:xfrm>
          <a:off x="3027908" y="1757908"/>
          <a:ext cx="1868983" cy="186898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tr-TR" sz="2800" kern="1200" dirty="0"/>
        </a:p>
      </dsp:txBody>
      <dsp:txXfrm>
        <a:off x="3301614" y="2031614"/>
        <a:ext cx="1321571" cy="1321571"/>
      </dsp:txXfrm>
    </dsp:sp>
    <dsp:sp modelId="{541339F4-410C-41FD-89D2-F2599A643E96}">
      <dsp:nvSpPr>
        <dsp:cNvPr id="0" name=""/>
        <dsp:cNvSpPr/>
      </dsp:nvSpPr>
      <dsp:spPr>
        <a:xfrm>
          <a:off x="3280856" y="9082"/>
          <a:ext cx="1528342" cy="1308288"/>
        </a:xfrm>
        <a:prstGeom prst="ellipse">
          <a:avLst/>
        </a:prstGeom>
        <a:solidFill>
          <a:schemeClr val="accent2"/>
        </a:solidFill>
        <a:ln w="15875" cap="rnd" cmpd="sng" algn="ctr">
          <a:solidFill>
            <a:schemeClr val="accent2">
              <a:shade val="50000"/>
              <a:hueMod val="94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kern="1200" dirty="0" smtClean="0"/>
            <a:t>YATIRIM İZLEME VE KOORDİNASYON BAŞKANLIĞI</a:t>
          </a:r>
          <a:endParaRPr lang="tr-TR" sz="900" kern="1200" dirty="0"/>
        </a:p>
      </dsp:txBody>
      <dsp:txXfrm>
        <a:off x="3504677" y="200676"/>
        <a:ext cx="1080700" cy="925100"/>
      </dsp:txXfrm>
    </dsp:sp>
    <dsp:sp modelId="{C0AA0712-416F-41C8-BA61-9CCC0A53066B}">
      <dsp:nvSpPr>
        <dsp:cNvPr id="0" name=""/>
        <dsp:cNvSpPr/>
      </dsp:nvSpPr>
      <dsp:spPr>
        <a:xfrm>
          <a:off x="5072868" y="1019456"/>
          <a:ext cx="1308288" cy="1308288"/>
        </a:xfrm>
        <a:prstGeom prst="ellipse">
          <a:avLst/>
        </a:prstGeom>
        <a:solidFill>
          <a:schemeClr val="accent4"/>
        </a:solidFill>
        <a:ln w="15875" cap="rnd" cmpd="sng" algn="ctr">
          <a:solidFill>
            <a:schemeClr val="accent4">
              <a:shade val="50000"/>
              <a:hueMod val="94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kern="1200" dirty="0" smtClean="0"/>
            <a:t>MANİSA BÜYÜKŞEHİR BELEDİYE MEZARLIKLAR DAİRESİ BAŞKANLIĞI</a:t>
          </a:r>
          <a:endParaRPr lang="tr-TR" sz="1050" kern="1200" dirty="0"/>
        </a:p>
      </dsp:txBody>
      <dsp:txXfrm>
        <a:off x="5264462" y="1211050"/>
        <a:ext cx="925100" cy="925100"/>
      </dsp:txXfrm>
    </dsp:sp>
    <dsp:sp modelId="{9994B415-46E6-406C-8FA8-E81FCB5C418D}">
      <dsp:nvSpPr>
        <dsp:cNvPr id="0" name=""/>
        <dsp:cNvSpPr/>
      </dsp:nvSpPr>
      <dsp:spPr>
        <a:xfrm>
          <a:off x="5072868" y="3057055"/>
          <a:ext cx="1308288" cy="1308288"/>
        </a:xfrm>
        <a:prstGeom prst="ellipse">
          <a:avLst/>
        </a:prstGeom>
        <a:solidFill>
          <a:schemeClr val="accent5">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kern="1200" dirty="0" smtClean="0"/>
            <a:t>MANİSA İL JANDARMA KOMUTANLIĞI</a:t>
          </a:r>
          <a:endParaRPr lang="tr-TR" sz="1050" kern="1200" dirty="0"/>
        </a:p>
      </dsp:txBody>
      <dsp:txXfrm>
        <a:off x="5264462" y="3248649"/>
        <a:ext cx="925100" cy="925100"/>
      </dsp:txXfrm>
    </dsp:sp>
    <dsp:sp modelId="{58F0ED11-DC8D-4483-A449-27A156904D9A}">
      <dsp:nvSpPr>
        <dsp:cNvPr id="0" name=""/>
        <dsp:cNvSpPr/>
      </dsp:nvSpPr>
      <dsp:spPr>
        <a:xfrm>
          <a:off x="3308255" y="4075854"/>
          <a:ext cx="1308288" cy="1308288"/>
        </a:xfrm>
        <a:prstGeom prst="ellipse">
          <a:avLst/>
        </a:prstGeom>
        <a:solidFill>
          <a:srgbClr val="FF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kern="1200" dirty="0" smtClean="0"/>
            <a:t>MANİSA 1.PİYADE TUGAY KOMUTANLIĞI </a:t>
          </a:r>
          <a:endParaRPr lang="tr-TR" sz="1050" kern="1200" dirty="0"/>
        </a:p>
      </dsp:txBody>
      <dsp:txXfrm>
        <a:off x="3499849" y="4267448"/>
        <a:ext cx="925100" cy="925100"/>
      </dsp:txXfrm>
    </dsp:sp>
    <dsp:sp modelId="{B3DC9AB8-F587-4D4D-B129-A0ADF9C58CBD}">
      <dsp:nvSpPr>
        <dsp:cNvPr id="0" name=""/>
        <dsp:cNvSpPr/>
      </dsp:nvSpPr>
      <dsp:spPr>
        <a:xfrm>
          <a:off x="1543643" y="3057055"/>
          <a:ext cx="1308288" cy="1308288"/>
        </a:xfrm>
        <a:prstGeom prst="ellipse">
          <a:avLst/>
        </a:prstGeom>
        <a:solidFill>
          <a:schemeClr val="tx1">
            <a:lumMod val="75000"/>
            <a:lumOff val="2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kern="1200" dirty="0" smtClean="0"/>
            <a:t>MANİSA İL EMNİYET MÜDÜRLÜĞÜ</a:t>
          </a:r>
          <a:endParaRPr lang="tr-TR" sz="1050" kern="1200" dirty="0"/>
        </a:p>
      </dsp:txBody>
      <dsp:txXfrm>
        <a:off x="1735237" y="3248649"/>
        <a:ext cx="925100" cy="925100"/>
      </dsp:txXfrm>
    </dsp:sp>
    <dsp:sp modelId="{822902AB-02B4-40DC-96E2-D8E20F004B2B}">
      <dsp:nvSpPr>
        <dsp:cNvPr id="0" name=""/>
        <dsp:cNvSpPr/>
      </dsp:nvSpPr>
      <dsp:spPr>
        <a:xfrm>
          <a:off x="1543643" y="1019456"/>
          <a:ext cx="1308288" cy="1308288"/>
        </a:xfrm>
        <a:prstGeom prst="ellipse">
          <a:avLst/>
        </a:prstGeom>
        <a:solidFill>
          <a:schemeClr val="accent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tr-TR" sz="1050" kern="1200" dirty="0" smtClean="0"/>
            <a:t>MANİSA AİLE VE SOSYAL POLİTİKALAR İL MÜDÜRLÜĞÜ </a:t>
          </a:r>
          <a:endParaRPr lang="tr-TR" sz="1050" kern="1200" dirty="0"/>
        </a:p>
      </dsp:txBody>
      <dsp:txXfrm>
        <a:off x="1735237" y="1211050"/>
        <a:ext cx="925100" cy="925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08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8087"/>
          </a:xfrm>
          <a:prstGeom prst="rect">
            <a:avLst/>
          </a:prstGeom>
        </p:spPr>
        <p:txBody>
          <a:bodyPr vert="horz" lIns="91440" tIns="45720" rIns="91440" bIns="45720" rtlCol="0"/>
          <a:lstStyle>
            <a:lvl1pPr algn="r">
              <a:defRPr sz="1200"/>
            </a:lvl1pPr>
          </a:lstStyle>
          <a:p>
            <a:fld id="{37F35B36-CF0E-4329-8028-03B740850112}" type="datetimeFigureOut">
              <a:rPr lang="tr-TR" smtClean="0"/>
              <a:t>27.10.2017</a:t>
            </a:fld>
            <a:endParaRPr lang="tr-TR"/>
          </a:p>
        </p:txBody>
      </p:sp>
      <p:sp>
        <p:nvSpPr>
          <p:cNvPr id="4" name="Slayt Görüntüsü Yer Tutucusu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8129"/>
            <a:ext cx="5438775" cy="3909667"/>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138"/>
            <a:ext cx="2946400" cy="4980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30138"/>
            <a:ext cx="2946400" cy="498087"/>
          </a:xfrm>
          <a:prstGeom prst="rect">
            <a:avLst/>
          </a:prstGeom>
        </p:spPr>
        <p:txBody>
          <a:bodyPr vert="horz" lIns="91440" tIns="45720" rIns="91440" bIns="45720" rtlCol="0" anchor="b"/>
          <a:lstStyle>
            <a:lvl1pPr algn="r">
              <a:defRPr sz="1200"/>
            </a:lvl1pPr>
          </a:lstStyle>
          <a:p>
            <a:fld id="{AF538FE6-CD2E-4B2B-A6D6-3A1088E98382}" type="slidenum">
              <a:rPr lang="tr-TR" smtClean="0"/>
              <a:t>‹#›</a:t>
            </a:fld>
            <a:endParaRPr lang="tr-TR"/>
          </a:p>
        </p:txBody>
      </p:sp>
    </p:spTree>
    <p:extLst>
      <p:ext uri="{BB962C8B-B14F-4D97-AF65-F5344CB8AC3E}">
        <p14:creationId xmlns:p14="http://schemas.microsoft.com/office/powerpoint/2010/main" val="16087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F1D06-0C12-4B8E-9A27-3794D9997FBA}"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1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F1D06-0C12-4B8E-9A27-3794D9997FBA}"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403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F1D06-0C12-4B8E-9A27-3794D9997FBA}"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92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F1D06-0C12-4B8E-9A27-3794D9997FBA}"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020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F1D06-0C12-4B8E-9A27-3794D9997FBA}"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36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A75ED315-14F3-4095-AF9E-ACF01145B621}"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EA4E5831-7FDA-466D-BD9E-4D61D46C95F3}" type="slidenum">
              <a:rPr lang="tr-TR" smtClean="0"/>
              <a:pPr>
                <a:defRPr/>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01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Tree>
    <p:extLst>
      <p:ext uri="{BB962C8B-B14F-4D97-AF65-F5344CB8AC3E}">
        <p14:creationId xmlns:p14="http://schemas.microsoft.com/office/powerpoint/2010/main" val="326151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Tree>
    <p:extLst>
      <p:ext uri="{BB962C8B-B14F-4D97-AF65-F5344CB8AC3E}">
        <p14:creationId xmlns:p14="http://schemas.microsoft.com/office/powerpoint/2010/main" val="422483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19344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Tree>
    <p:extLst>
      <p:ext uri="{BB962C8B-B14F-4D97-AF65-F5344CB8AC3E}">
        <p14:creationId xmlns:p14="http://schemas.microsoft.com/office/powerpoint/2010/main" val="32130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9502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Tree>
    <p:extLst>
      <p:ext uri="{BB962C8B-B14F-4D97-AF65-F5344CB8AC3E}">
        <p14:creationId xmlns:p14="http://schemas.microsoft.com/office/powerpoint/2010/main" val="302037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C4E9B0C-EB38-4721-8D1C-77D45AAFD864}" type="slidenum">
              <a:rPr lang="tr-TR" smtClean="0"/>
              <a:pPr>
                <a:defRPr/>
              </a:pPr>
              <a:t>‹#›</a:t>
            </a:fld>
            <a:endParaRPr lang="tr-TR"/>
          </a:p>
        </p:txBody>
      </p:sp>
    </p:spTree>
    <p:extLst>
      <p:ext uri="{BB962C8B-B14F-4D97-AF65-F5344CB8AC3E}">
        <p14:creationId xmlns:p14="http://schemas.microsoft.com/office/powerpoint/2010/main" val="2286706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D69881E-79EB-433B-BC85-9113F0E87AD5}"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4D3409A9-2E3E-4B43-AF47-8E6613094654}" type="slidenum">
              <a:rPr lang="tr-TR" smtClean="0"/>
              <a:pPr>
                <a:defRPr/>
              </a:pPr>
              <a:t>‹#›</a:t>
            </a:fld>
            <a:endParaRPr lang="tr-TR"/>
          </a:p>
        </p:txBody>
      </p:sp>
    </p:spTree>
    <p:extLst>
      <p:ext uri="{BB962C8B-B14F-4D97-AF65-F5344CB8AC3E}">
        <p14:creationId xmlns:p14="http://schemas.microsoft.com/office/powerpoint/2010/main" val="349084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EE3EED2B-7A04-445E-B072-D28A4D94968A}"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BCED1E5-AB2B-4C4F-BE75-1A0714DDC20D}" type="slidenum">
              <a:rPr lang="tr-TR" smtClean="0"/>
              <a:pPr>
                <a:defRPr/>
              </a:pPr>
              <a:t>‹#›</a:t>
            </a:fld>
            <a:endParaRPr lang="tr-TR"/>
          </a:p>
        </p:txBody>
      </p:sp>
    </p:spTree>
    <p:extLst>
      <p:ext uri="{BB962C8B-B14F-4D97-AF65-F5344CB8AC3E}">
        <p14:creationId xmlns:p14="http://schemas.microsoft.com/office/powerpoint/2010/main" val="351074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fld id="{772D9112-DE8E-42E4-B115-83B2888CD41B}" type="datetimeFigureOut">
              <a:rPr lang="tr-TR" smtClean="0"/>
              <a:pPr>
                <a:defRPr/>
              </a:pPr>
              <a:t>27.10.2017</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940D67CE-43CA-4A60-9E4D-6CED030FBDB9}" type="slidenum">
              <a:rPr lang="tr-TR" smtClean="0"/>
              <a:pPr>
                <a:defRPr/>
              </a:pPr>
              <a:t>‹#›</a:t>
            </a:fld>
            <a:endParaRPr lang="tr-TR"/>
          </a:p>
        </p:txBody>
      </p:sp>
    </p:spTree>
    <p:extLst>
      <p:ext uri="{BB962C8B-B14F-4D97-AF65-F5344CB8AC3E}">
        <p14:creationId xmlns:p14="http://schemas.microsoft.com/office/powerpoint/2010/main" val="156019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6CDA96A1-85A9-4D29-8E33-C278758A473A}" type="datetimeFigureOut">
              <a:rPr lang="tr-TR" smtClean="0"/>
              <a:pPr>
                <a:defRPr/>
              </a:pPr>
              <a:t>27.10.2017</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16040615-720B-45BE-91D3-F7F4DD3D6B60}" type="slidenum">
              <a:rPr lang="tr-TR" smtClean="0"/>
              <a:pPr>
                <a:defRPr/>
              </a:pPr>
              <a:t>‹#›</a:t>
            </a:fld>
            <a:endParaRPr lang="tr-TR"/>
          </a:p>
        </p:txBody>
      </p:sp>
    </p:spTree>
    <p:extLst>
      <p:ext uri="{BB962C8B-B14F-4D97-AF65-F5344CB8AC3E}">
        <p14:creationId xmlns:p14="http://schemas.microsoft.com/office/powerpoint/2010/main" val="242965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641F415B-DB49-4165-943B-16F2582D0DB0}" type="datetimeFigureOut">
              <a:rPr lang="tr-TR" smtClean="0"/>
              <a:pPr>
                <a:defRPr/>
              </a:pPr>
              <a:t>27.10.2017</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A2BA8A69-D621-47B3-8074-035C8F700847}" type="slidenum">
              <a:rPr lang="tr-TR" smtClean="0"/>
              <a:pPr>
                <a:defRPr/>
              </a:pPr>
              <a:t>‹#›</a:t>
            </a:fld>
            <a:endParaRPr lang="tr-TR"/>
          </a:p>
        </p:txBody>
      </p:sp>
    </p:spTree>
    <p:extLst>
      <p:ext uri="{BB962C8B-B14F-4D97-AF65-F5344CB8AC3E}">
        <p14:creationId xmlns:p14="http://schemas.microsoft.com/office/powerpoint/2010/main" val="414290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6D17CC2E-AE3B-41AA-9894-99E19921D7EE}" type="datetimeFigureOut">
              <a:rPr lang="tr-TR" smtClean="0"/>
              <a:pPr>
                <a:defRPr/>
              </a:pPr>
              <a:t>27.10.2017</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30B982D3-CFF7-44CD-B0DF-1D804EE1B398}" type="slidenum">
              <a:rPr lang="tr-TR" smtClean="0"/>
              <a:pPr>
                <a:defRPr/>
              </a:pPr>
              <a:t>‹#›</a:t>
            </a:fld>
            <a:endParaRPr lang="tr-TR"/>
          </a:p>
        </p:txBody>
      </p:sp>
    </p:spTree>
    <p:extLst>
      <p:ext uri="{BB962C8B-B14F-4D97-AF65-F5344CB8AC3E}">
        <p14:creationId xmlns:p14="http://schemas.microsoft.com/office/powerpoint/2010/main" val="323654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C45411-4F6C-43D8-BA3F-689C721201C1}" type="datetimeFigureOut">
              <a:rPr lang="tr-TR" smtClean="0"/>
              <a:pPr>
                <a:defRPr/>
              </a:pPr>
              <a:t>27.10.2017</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33ECE2F9-EAF2-4E44-BA57-7983C758447D}" type="slidenum">
              <a:rPr lang="tr-TR" smtClean="0"/>
              <a:pPr>
                <a:defRPr/>
              </a:pPr>
              <a:t>‹#›</a:t>
            </a:fld>
            <a:endParaRPr lang="tr-TR"/>
          </a:p>
        </p:txBody>
      </p:sp>
    </p:spTree>
    <p:extLst>
      <p:ext uri="{BB962C8B-B14F-4D97-AF65-F5344CB8AC3E}">
        <p14:creationId xmlns:p14="http://schemas.microsoft.com/office/powerpoint/2010/main" val="155311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7D2B8C0B-F296-47CF-A298-C6A7A72A658F}" type="datetimeFigureOut">
              <a:rPr lang="tr-TR" smtClean="0"/>
              <a:pPr>
                <a:defRPr/>
              </a:pPr>
              <a:t>27.10.2017</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26FE196B-6B17-4D49-A0B5-3C790E6EC2A1}" type="slidenum">
              <a:rPr lang="tr-TR" smtClean="0"/>
              <a:pPr>
                <a:defRPr/>
              </a:pPr>
              <a:t>‹#›</a:t>
            </a:fld>
            <a:endParaRPr lang="tr-TR"/>
          </a:p>
        </p:txBody>
      </p:sp>
    </p:spTree>
    <p:extLst>
      <p:ext uri="{BB962C8B-B14F-4D97-AF65-F5344CB8AC3E}">
        <p14:creationId xmlns:p14="http://schemas.microsoft.com/office/powerpoint/2010/main" val="322771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3B41464A-11FC-4DD2-B401-C1C7E88F8E2B}" type="datetimeFigureOut">
              <a:rPr lang="tr-TR" smtClean="0"/>
              <a:pPr>
                <a:defRPr/>
              </a:pPr>
              <a:t>27.10.2017</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207C495-2E9D-493B-8AB5-F687A29EA707}" type="slidenum">
              <a:rPr lang="tr-TR" smtClean="0"/>
              <a:pPr>
                <a:defRPr/>
              </a:pPr>
              <a:t>‹#›</a:t>
            </a:fld>
            <a:endParaRPr lang="tr-TR"/>
          </a:p>
        </p:txBody>
      </p:sp>
    </p:spTree>
    <p:extLst>
      <p:ext uri="{BB962C8B-B14F-4D97-AF65-F5344CB8AC3E}">
        <p14:creationId xmlns:p14="http://schemas.microsoft.com/office/powerpoint/2010/main" val="230741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89C7C171-799A-44BD-A7DE-755E5EC1498A}" type="datetimeFigureOut">
              <a:rPr lang="tr-TR" smtClean="0"/>
              <a:pPr>
                <a:defRPr/>
              </a:pPr>
              <a:t>27.10.2017</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AC4E9B0C-EB38-4721-8D1C-77D45AAFD864}" type="slidenum">
              <a:rPr lang="tr-TR" smtClean="0"/>
              <a:pPr>
                <a:defRPr/>
              </a:pPr>
              <a:t>‹#›</a:t>
            </a:fld>
            <a:endParaRPr lang="tr-TR"/>
          </a:p>
        </p:txBody>
      </p:sp>
    </p:spTree>
    <p:extLst>
      <p:ext uri="{BB962C8B-B14F-4D97-AF65-F5344CB8AC3E}">
        <p14:creationId xmlns:p14="http://schemas.microsoft.com/office/powerpoint/2010/main" val="2403478153"/>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1 Başlık"/>
          <p:cNvSpPr txBox="1">
            <a:spLocks/>
          </p:cNvSpPr>
          <p:nvPr/>
        </p:nvSpPr>
        <p:spPr bwMode="auto">
          <a:xfrm>
            <a:off x="1410788" y="244371"/>
            <a:ext cx="9144000" cy="428628"/>
          </a:xfrm>
          <a:prstGeom prst="rect">
            <a:avLst/>
          </a:prstGeom>
          <a:solidFill>
            <a:schemeClr val="accent5">
              <a:lumMod val="20000"/>
              <a:lumOff val="80000"/>
            </a:schemeClr>
          </a:solidFill>
          <a:ln w="38100" cap="flat" cmpd="sng" algn="ctr">
            <a:solidFill>
              <a:schemeClr val="lt1"/>
            </a:solidFill>
            <a:prstDash val="solid"/>
            <a:miter lim="800000"/>
            <a:headEnd/>
            <a:tailEn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normAutofit fontScale="25000" lnSpcReduction="20000"/>
          </a:bodyPr>
          <a:lstStyle/>
          <a:p>
            <a:pPr algn="ctr" eaLnBrk="0" fontAlgn="base" hangingPunct="0">
              <a:spcBef>
                <a:spcPct val="0"/>
              </a:spcBef>
              <a:spcAft>
                <a:spcPct val="0"/>
              </a:spcAft>
              <a:defRPr/>
            </a:pPr>
            <a:r>
              <a:rPr lang="tr-TR" sz="4400" b="1" dirty="0">
                <a:solidFill>
                  <a:srgbClr val="766F54"/>
                </a:solidFill>
                <a:latin typeface="Times New Roman" pitchFamily="18" charset="0"/>
                <a:cs typeface="Times New Roman" pitchFamily="18" charset="0"/>
              </a:rPr>
              <a:t/>
            </a:r>
            <a:br>
              <a:rPr lang="tr-TR" sz="4400" b="1" dirty="0">
                <a:solidFill>
                  <a:srgbClr val="766F54"/>
                </a:solidFill>
                <a:latin typeface="Times New Roman" pitchFamily="18" charset="0"/>
                <a:cs typeface="Times New Roman" pitchFamily="18" charset="0"/>
              </a:rPr>
            </a:br>
            <a:endParaRPr lang="tr-TR" sz="4400" b="1" dirty="0">
              <a:solidFill>
                <a:srgbClr val="766F54"/>
              </a:solidFill>
              <a:latin typeface="Times New Roman" pitchFamily="18" charset="0"/>
              <a:cs typeface="Times New Roman" pitchFamily="18" charset="0"/>
            </a:endParaRPr>
          </a:p>
          <a:p>
            <a:pPr algn="ctr" eaLnBrk="0" fontAlgn="base" hangingPunct="0">
              <a:spcBef>
                <a:spcPct val="0"/>
              </a:spcBef>
              <a:spcAft>
                <a:spcPct val="0"/>
              </a:spcAft>
              <a:defRPr/>
            </a:pPr>
            <a:endParaRPr lang="tr-TR" sz="4400" b="1" dirty="0">
              <a:solidFill>
                <a:srgbClr val="766F54"/>
              </a:solidFill>
              <a:latin typeface="Times New Roman" pitchFamily="18" charset="0"/>
              <a:cs typeface="Times New Roman" pitchFamily="18" charset="0"/>
            </a:endParaRPr>
          </a:p>
          <a:p>
            <a:pPr algn="ctr" eaLnBrk="0" fontAlgn="base" hangingPunct="0">
              <a:spcBef>
                <a:spcPct val="0"/>
              </a:spcBef>
              <a:spcAft>
                <a:spcPct val="0"/>
              </a:spcAft>
              <a:defRPr/>
            </a:pPr>
            <a:endParaRPr lang="tr-TR" sz="4400" b="1" dirty="0">
              <a:solidFill>
                <a:srgbClr val="766F54"/>
              </a:solidFill>
              <a:latin typeface="Times New Roman" pitchFamily="18" charset="0"/>
              <a:cs typeface="Times New Roman" pitchFamily="18" charset="0"/>
            </a:endParaRPr>
          </a:p>
          <a:p>
            <a:pPr algn="ctr" eaLnBrk="0" fontAlgn="base" hangingPunct="0">
              <a:spcBef>
                <a:spcPct val="0"/>
              </a:spcBef>
              <a:spcAft>
                <a:spcPct val="0"/>
              </a:spcAft>
              <a:defRPr/>
            </a:pPr>
            <a:endParaRPr lang="tr-TR" sz="4400" b="1" dirty="0">
              <a:solidFill>
                <a:srgbClr val="766F54"/>
              </a:solidFill>
              <a:latin typeface="Times New Roman" pitchFamily="18" charset="0"/>
              <a:cs typeface="Times New Roman" pitchFamily="18" charset="0"/>
            </a:endParaRPr>
          </a:p>
          <a:p>
            <a:pPr algn="ctr" eaLnBrk="0" fontAlgn="base" hangingPunct="0">
              <a:spcBef>
                <a:spcPct val="0"/>
              </a:spcBef>
              <a:spcAft>
                <a:spcPct val="0"/>
              </a:spcAft>
              <a:defRPr/>
            </a:pPr>
            <a:r>
              <a:rPr lang="tr-TR" sz="6400" b="1" dirty="0">
                <a:solidFill>
                  <a:srgbClr val="0000FF"/>
                </a:solidFill>
                <a:latin typeface="Times New Roman" pitchFamily="18" charset="0"/>
                <a:cs typeface="Times New Roman" pitchFamily="18" charset="0"/>
              </a:rPr>
              <a:t>ŞEHİTLİK YÖNETMELİĞİ</a:t>
            </a:r>
            <a:r>
              <a:rPr lang="tr-TR" sz="4400" dirty="0">
                <a:solidFill>
                  <a:srgbClr val="0000FF"/>
                </a:solidFill>
                <a:latin typeface="Times New Roman" pitchFamily="18" charset="0"/>
                <a:cs typeface="Times New Roman" pitchFamily="18" charset="0"/>
              </a:rPr>
              <a:t/>
            </a:r>
            <a:br>
              <a:rPr lang="tr-TR" sz="4400" dirty="0">
                <a:solidFill>
                  <a:srgbClr val="0000FF"/>
                </a:solidFill>
                <a:latin typeface="Times New Roman" pitchFamily="18" charset="0"/>
                <a:cs typeface="Times New Roman" pitchFamily="18" charset="0"/>
              </a:rPr>
            </a:br>
            <a:r>
              <a:rPr lang="tr-TR" sz="4400" dirty="0">
                <a:solidFill>
                  <a:prstClr val="white"/>
                </a:solidFill>
                <a:latin typeface="Times New Roman" pitchFamily="18" charset="0"/>
                <a:cs typeface="Times New Roman" pitchFamily="18" charset="0"/>
              </a:rPr>
              <a:t/>
            </a:r>
            <a:br>
              <a:rPr lang="tr-TR" sz="4400" dirty="0">
                <a:solidFill>
                  <a:prstClr val="white"/>
                </a:solidFill>
                <a:latin typeface="Times New Roman" pitchFamily="18" charset="0"/>
                <a:cs typeface="Times New Roman" pitchFamily="18" charset="0"/>
              </a:rPr>
            </a:br>
            <a:r>
              <a:rPr lang="tr-TR" sz="4400" dirty="0">
                <a:solidFill>
                  <a:prstClr val="white"/>
                </a:solidFill>
                <a:latin typeface="Times New Roman" pitchFamily="18" charset="0"/>
                <a:cs typeface="Times New Roman" pitchFamily="18" charset="0"/>
              </a:rPr>
              <a:t/>
            </a:r>
            <a:br>
              <a:rPr lang="tr-TR" sz="4400" dirty="0">
                <a:solidFill>
                  <a:prstClr val="white"/>
                </a:solidFill>
                <a:latin typeface="Times New Roman" pitchFamily="18" charset="0"/>
                <a:cs typeface="Times New Roman" pitchFamily="18" charset="0"/>
              </a:rPr>
            </a:br>
            <a:r>
              <a:rPr lang="tr-TR" sz="4400" dirty="0">
                <a:solidFill>
                  <a:prstClr val="white"/>
                </a:solidFill>
                <a:latin typeface="Times New Roman" pitchFamily="18" charset="0"/>
                <a:cs typeface="Times New Roman" pitchFamily="18" charset="0"/>
              </a:rPr>
              <a:t/>
            </a:r>
            <a:br>
              <a:rPr lang="tr-TR" sz="4400" dirty="0">
                <a:solidFill>
                  <a:prstClr val="white"/>
                </a:solidFill>
                <a:latin typeface="Times New Roman" pitchFamily="18" charset="0"/>
                <a:cs typeface="Times New Roman" pitchFamily="18" charset="0"/>
              </a:rPr>
            </a:br>
            <a:r>
              <a:rPr lang="tr-TR" sz="4400" dirty="0">
                <a:solidFill>
                  <a:prstClr val="white"/>
                </a:solidFill>
                <a:latin typeface="Times New Roman" pitchFamily="18" charset="0"/>
                <a:cs typeface="Times New Roman" pitchFamily="18" charset="0"/>
              </a:rPr>
              <a:t/>
            </a:r>
            <a:br>
              <a:rPr lang="tr-TR" sz="4400" dirty="0">
                <a:solidFill>
                  <a:prstClr val="white"/>
                </a:solidFill>
                <a:latin typeface="Times New Roman" pitchFamily="18" charset="0"/>
                <a:cs typeface="Times New Roman" pitchFamily="18" charset="0"/>
              </a:rPr>
            </a:br>
            <a:endParaRPr lang="tr-TR" sz="4400" dirty="0">
              <a:solidFill>
                <a:srgbClr val="766F54"/>
              </a:solidFill>
              <a:latin typeface="Century Gothic" panose="020B0502020202020204"/>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585" y="1054983"/>
            <a:ext cx="6778405" cy="4484346"/>
          </a:xfrm>
          <a:prstGeom prst="rect">
            <a:avLst/>
          </a:prstGeom>
        </p:spPr>
      </p:pic>
    </p:spTree>
    <p:extLst>
      <p:ext uri="{BB962C8B-B14F-4D97-AF65-F5344CB8AC3E}">
        <p14:creationId xmlns:p14="http://schemas.microsoft.com/office/powerpoint/2010/main" val="16569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MANİSA MERKEZ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3" name="Oval 2"/>
          <p:cNvSpPr/>
          <p:nvPr/>
        </p:nvSpPr>
        <p:spPr>
          <a:xfrm>
            <a:off x="5699448" y="1688615"/>
            <a:ext cx="4968552" cy="1788435"/>
          </a:xfrm>
          <a:prstGeom prst="ellipse">
            <a:avLst/>
          </a:prstGeom>
          <a:solidFill>
            <a:schemeClr val="accent1">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1EĞİTİM TUGAY KOMUTANLIĞINA TAHSİS EDİLMİŞ 5.075,00 M2 GARNİZON ŞEHİTLİĞİ BULUNMAKTADIR.</a:t>
            </a:r>
          </a:p>
        </p:txBody>
      </p:sp>
      <p:sp>
        <p:nvSpPr>
          <p:cNvPr id="4" name="Yuvarlatılmış Dikdörtgen 3"/>
          <p:cNvSpPr/>
          <p:nvPr/>
        </p:nvSpPr>
        <p:spPr>
          <a:xfrm>
            <a:off x="2207568" y="1184924"/>
            <a:ext cx="3297560" cy="2282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BELEDİYESİNDEDİR.</a:t>
            </a:r>
          </a:p>
        </p:txBody>
      </p:sp>
      <p:sp>
        <p:nvSpPr>
          <p:cNvPr id="2" name="Oval 1"/>
          <p:cNvSpPr/>
          <p:nvPr/>
        </p:nvSpPr>
        <p:spPr>
          <a:xfrm>
            <a:off x="6023992" y="4278270"/>
            <a:ext cx="3816424" cy="2247075"/>
          </a:xfrm>
          <a:prstGeom prst="ellipse">
            <a:avLst/>
          </a:prstGeom>
          <a:solidFill>
            <a:schemeClr val="accent1">
              <a:lumMod val="40000"/>
              <a:lumOff val="60000"/>
            </a:schemeClr>
          </a:solidFill>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MEZAR SAYISI</a:t>
            </a:r>
          </a:p>
          <a:p>
            <a:pPr algn="ctr" fontAlgn="base">
              <a:spcBef>
                <a:spcPct val="0"/>
              </a:spcBef>
              <a:spcAft>
                <a:spcPct val="0"/>
              </a:spcAft>
            </a:pPr>
            <a:r>
              <a:rPr lang="tr-TR" dirty="0">
                <a:solidFill>
                  <a:prstClr val="white"/>
                </a:solidFill>
                <a:latin typeface="Century Gothic" panose="020B0502020202020204"/>
              </a:rPr>
              <a:t>GARNİZON:28</a:t>
            </a:r>
          </a:p>
          <a:p>
            <a:pPr algn="ctr" fontAlgn="base">
              <a:spcBef>
                <a:spcPct val="0"/>
              </a:spcBef>
              <a:spcAft>
                <a:spcPct val="0"/>
              </a:spcAft>
            </a:pPr>
            <a:r>
              <a:rPr lang="tr-TR" dirty="0">
                <a:solidFill>
                  <a:prstClr val="white"/>
                </a:solidFill>
                <a:latin typeface="Century Gothic" panose="020B0502020202020204"/>
              </a:rPr>
              <a:t>EMNİYET:28</a:t>
            </a:r>
          </a:p>
          <a:p>
            <a:pPr algn="ctr" fontAlgn="base">
              <a:spcBef>
                <a:spcPct val="0"/>
              </a:spcBef>
              <a:spcAft>
                <a:spcPct val="0"/>
              </a:spcAft>
            </a:pPr>
            <a:r>
              <a:rPr lang="tr-TR" dirty="0">
                <a:solidFill>
                  <a:prstClr val="white"/>
                </a:solidFill>
                <a:latin typeface="Century Gothic" panose="020B0502020202020204"/>
              </a:rPr>
              <a:t>MİLLİ EĞİTİM:5</a:t>
            </a:r>
          </a:p>
          <a:p>
            <a:pPr algn="ctr" fontAlgn="base">
              <a:spcBef>
                <a:spcPct val="0"/>
              </a:spcBef>
              <a:spcAft>
                <a:spcPct val="0"/>
              </a:spcAft>
            </a:pPr>
            <a:r>
              <a:rPr lang="tr-TR" dirty="0">
                <a:solidFill>
                  <a:prstClr val="white"/>
                </a:solidFill>
                <a:latin typeface="Century Gothic" panose="020B0502020202020204"/>
              </a:rPr>
              <a:t>ŞEHİT ATEŞE:1</a:t>
            </a:r>
          </a:p>
          <a:p>
            <a:pPr algn="ctr" fontAlgn="base">
              <a:spcBef>
                <a:spcPct val="0"/>
              </a:spcBef>
              <a:spcAft>
                <a:spcPct val="0"/>
              </a:spcAft>
            </a:pPr>
            <a:r>
              <a:rPr lang="tr-TR" dirty="0">
                <a:solidFill>
                  <a:prstClr val="white"/>
                </a:solidFill>
                <a:latin typeface="Century Gothic" panose="020B0502020202020204"/>
              </a:rPr>
              <a:t>ŞEHİT SAVCI:1 </a:t>
            </a:r>
          </a:p>
        </p:txBody>
      </p:sp>
      <p:cxnSp>
        <p:nvCxnSpPr>
          <p:cNvPr id="12" name="Düz Ok Bağlayıcısı 11"/>
          <p:cNvCxnSpPr/>
          <p:nvPr/>
        </p:nvCxnSpPr>
        <p:spPr>
          <a:xfrm flipH="1">
            <a:off x="5533619" y="2574656"/>
            <a:ext cx="727628" cy="501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927648" y="5348213"/>
            <a:ext cx="2771800" cy="914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1000" dirty="0">
                <a:solidFill>
                  <a:prstClr val="white"/>
                </a:solidFill>
                <a:latin typeface="Century Gothic" panose="020B0502020202020204"/>
              </a:rPr>
              <a:t>MÜLKİYETİ BÜYÜKŞEHİR BELEDİYESİNE AİTTİR.</a:t>
            </a:r>
          </a:p>
        </p:txBody>
      </p:sp>
      <p:sp>
        <p:nvSpPr>
          <p:cNvPr id="15" name="Oval 14"/>
          <p:cNvSpPr/>
          <p:nvPr/>
        </p:nvSpPr>
        <p:spPr>
          <a:xfrm>
            <a:off x="2855640" y="4149080"/>
            <a:ext cx="2843808"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1000" dirty="0">
                <a:solidFill>
                  <a:prstClr val="white"/>
                </a:solidFill>
                <a:latin typeface="Century Gothic" panose="020B0502020202020204"/>
              </a:rPr>
              <a:t>KIRTİK MEZARLIĞINDA 120 M2 EMNİYET ŞEHİTLİĞİ BULUNMAKTADIR.</a:t>
            </a:r>
          </a:p>
        </p:txBody>
      </p:sp>
      <p:cxnSp>
        <p:nvCxnSpPr>
          <p:cNvPr id="17" name="Düz Ok Bağlayıcısı 16"/>
          <p:cNvCxnSpPr/>
          <p:nvPr/>
        </p:nvCxnSpPr>
        <p:spPr>
          <a:xfrm>
            <a:off x="4439816" y="5085185"/>
            <a:ext cx="0" cy="26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794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1776549" y="740229"/>
            <a:ext cx="8020593" cy="537679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000" b="1" dirty="0">
                <a:solidFill>
                  <a:prstClr val="white"/>
                </a:solidFill>
                <a:latin typeface="Century Gothic" panose="020B0502020202020204"/>
              </a:rPr>
              <a:t>ŞEHİTLİK MEZARLIKLARI BULUNAN İLÇELERDE ŞEHİT MEZARLARININ KONTROLLERİNİN YAPILMASI VE EKSİKLERİN GİDERİLMESİ </a:t>
            </a:r>
          </a:p>
        </p:txBody>
      </p:sp>
    </p:spTree>
    <p:extLst>
      <p:ext uri="{BB962C8B-B14F-4D97-AF65-F5344CB8AC3E}">
        <p14:creationId xmlns:p14="http://schemas.microsoft.com/office/powerpoint/2010/main" val="379963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GARNİZON ŞEHİTLİĞİ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207568" y="2003327"/>
            <a:ext cx="3672408" cy="26822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ALAYBEY DE 5.075 M2 ALAN İÇİNDE 1.EĞİTİM TUGAY KOMUTANLIĞINA TAHSİS EDİLMİŞ ŞEHİTLİK MEZARLIĞI BULUNMAKTADIR.</a:t>
            </a:r>
          </a:p>
        </p:txBody>
      </p:sp>
      <p:sp>
        <p:nvSpPr>
          <p:cNvPr id="3" name="Dikdörtgen 2"/>
          <p:cNvSpPr/>
          <p:nvPr/>
        </p:nvSpPr>
        <p:spPr>
          <a:xfrm>
            <a:off x="6528048" y="1536649"/>
            <a:ext cx="2520280" cy="1407765"/>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MALİYE HAZİNESİNE AİTTİR.</a:t>
            </a:r>
          </a:p>
        </p:txBody>
      </p:sp>
      <p:cxnSp>
        <p:nvCxnSpPr>
          <p:cNvPr id="6" name="Düz Ok Bağlayıcısı 5"/>
          <p:cNvCxnSpPr/>
          <p:nvPr/>
        </p:nvCxnSpPr>
        <p:spPr>
          <a:xfrm flipV="1">
            <a:off x="5447928" y="2791584"/>
            <a:ext cx="1336340" cy="277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591944" y="3855540"/>
            <a:ext cx="3960440" cy="2529375"/>
          </a:xfrm>
          <a:prstGeom prst="ellipse">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TOPLAM ŞEHİT SAYISI</a:t>
            </a:r>
          </a:p>
          <a:p>
            <a:pPr algn="ctr" fontAlgn="base">
              <a:spcBef>
                <a:spcPct val="0"/>
              </a:spcBef>
              <a:spcAft>
                <a:spcPct val="0"/>
              </a:spcAft>
            </a:pPr>
            <a:r>
              <a:rPr lang="tr-TR" dirty="0">
                <a:solidFill>
                  <a:prstClr val="white"/>
                </a:solidFill>
                <a:latin typeface="Century Gothic" panose="020B0502020202020204"/>
              </a:rPr>
              <a:t>GARNİZON:207</a:t>
            </a:r>
          </a:p>
          <a:p>
            <a:pPr algn="ctr" fontAlgn="base">
              <a:spcBef>
                <a:spcPct val="0"/>
              </a:spcBef>
              <a:spcAft>
                <a:spcPct val="0"/>
              </a:spcAft>
            </a:pPr>
            <a:r>
              <a:rPr lang="tr-TR" dirty="0">
                <a:solidFill>
                  <a:prstClr val="white"/>
                </a:solidFill>
                <a:latin typeface="Century Gothic" panose="020B0502020202020204"/>
              </a:rPr>
              <a:t>EMNİYET:56</a:t>
            </a:r>
          </a:p>
          <a:p>
            <a:pPr algn="ctr" fontAlgn="base">
              <a:spcBef>
                <a:spcPct val="0"/>
              </a:spcBef>
              <a:spcAft>
                <a:spcPct val="0"/>
              </a:spcAft>
            </a:pPr>
            <a:r>
              <a:rPr lang="tr-TR" dirty="0">
                <a:solidFill>
                  <a:prstClr val="white"/>
                </a:solidFill>
                <a:latin typeface="Century Gothic" panose="020B0502020202020204"/>
              </a:rPr>
              <a:t>MİLLİ EĞİTİM:5</a:t>
            </a:r>
          </a:p>
          <a:p>
            <a:pPr algn="ctr" fontAlgn="base">
              <a:spcBef>
                <a:spcPct val="0"/>
              </a:spcBef>
              <a:spcAft>
                <a:spcPct val="0"/>
              </a:spcAft>
            </a:pPr>
            <a:r>
              <a:rPr lang="tr-TR" dirty="0">
                <a:solidFill>
                  <a:prstClr val="white"/>
                </a:solidFill>
                <a:latin typeface="Century Gothic" panose="020B0502020202020204"/>
              </a:rPr>
              <a:t>ŞEHİT ATAŞE:1</a:t>
            </a:r>
          </a:p>
          <a:p>
            <a:pPr algn="ctr" fontAlgn="base">
              <a:spcBef>
                <a:spcPct val="0"/>
              </a:spcBef>
              <a:spcAft>
                <a:spcPct val="0"/>
              </a:spcAft>
            </a:pPr>
            <a:r>
              <a:rPr lang="tr-TR" dirty="0">
                <a:solidFill>
                  <a:prstClr val="white"/>
                </a:solidFill>
                <a:latin typeface="Century Gothic" panose="020B0502020202020204"/>
              </a:rPr>
              <a:t>ŞEHİT SAVCI:1</a:t>
            </a:r>
          </a:p>
        </p:txBody>
      </p:sp>
    </p:spTree>
    <p:extLst>
      <p:ext uri="{BB962C8B-B14F-4D97-AF65-F5344CB8AC3E}">
        <p14:creationId xmlns:p14="http://schemas.microsoft.com/office/powerpoint/2010/main" val="263973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725" y="226424"/>
            <a:ext cx="11425645" cy="6374674"/>
          </a:xfrm>
          <a:prstGeom prst="rect">
            <a:avLst/>
          </a:prstGeom>
        </p:spPr>
      </p:pic>
    </p:spTree>
    <p:extLst>
      <p:ext uri="{BB962C8B-B14F-4D97-AF65-F5344CB8AC3E}">
        <p14:creationId xmlns:p14="http://schemas.microsoft.com/office/powerpoint/2010/main" val="1359257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17" y="243841"/>
            <a:ext cx="11495314" cy="6442938"/>
          </a:xfrm>
          <a:prstGeom prst="rect">
            <a:avLst/>
          </a:prstGeom>
        </p:spPr>
      </p:pic>
    </p:spTree>
    <p:extLst>
      <p:ext uri="{BB962C8B-B14F-4D97-AF65-F5344CB8AC3E}">
        <p14:creationId xmlns:p14="http://schemas.microsoft.com/office/powerpoint/2010/main" val="124383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emniyet  ŞEHİTLİĞİ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3" name="Oval 2"/>
          <p:cNvSpPr/>
          <p:nvPr/>
        </p:nvSpPr>
        <p:spPr>
          <a:xfrm>
            <a:off x="3143672" y="1484784"/>
            <a:ext cx="309634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KIRTİK MEZARLIĞINDA 120 M2 ALANA SAHİP EMNİYET ŞEHİTLİĞİ BULUNMAKTADIR.</a:t>
            </a:r>
          </a:p>
        </p:txBody>
      </p:sp>
      <p:sp>
        <p:nvSpPr>
          <p:cNvPr id="4" name="Oval 3"/>
          <p:cNvSpPr/>
          <p:nvPr/>
        </p:nvSpPr>
        <p:spPr>
          <a:xfrm>
            <a:off x="7032104" y="2996952"/>
            <a:ext cx="3096344" cy="1634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BÜYÜKŞEHİR BELEDİYESİNE AİTTİR.</a:t>
            </a:r>
          </a:p>
        </p:txBody>
      </p:sp>
      <p:cxnSp>
        <p:nvCxnSpPr>
          <p:cNvPr id="6" name="Düz Ok Bağlayıcısı 5"/>
          <p:cNvCxnSpPr/>
          <p:nvPr/>
        </p:nvCxnSpPr>
        <p:spPr>
          <a:xfrm>
            <a:off x="6240016" y="2996952"/>
            <a:ext cx="792088"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577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SARUHANLI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279576" y="2654871"/>
            <a:ext cx="3456384" cy="2082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KOVALIK MEVKİİNDE ASRİ MEZARLIK ALANI İÇERİSİNDE ŞEHİTLİK MEZARLIĞI BULUNMAKTADIR.</a:t>
            </a:r>
          </a:p>
        </p:txBody>
      </p:sp>
      <p:sp>
        <p:nvSpPr>
          <p:cNvPr id="3" name="Dikdörtgen 2"/>
          <p:cNvSpPr/>
          <p:nvPr/>
        </p:nvSpPr>
        <p:spPr>
          <a:xfrm>
            <a:off x="6600056" y="2718683"/>
            <a:ext cx="2304256" cy="1301967"/>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555940" y="3695949"/>
            <a:ext cx="1238488" cy="34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712461" y="5028665"/>
            <a:ext cx="3456384" cy="1308743"/>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GARNİZON:16</a:t>
            </a:r>
          </a:p>
          <a:p>
            <a:pPr algn="ctr" fontAlgn="base">
              <a:spcBef>
                <a:spcPct val="0"/>
              </a:spcBef>
              <a:spcAft>
                <a:spcPct val="0"/>
              </a:spcAft>
            </a:pPr>
            <a:r>
              <a:rPr lang="tr-TR" dirty="0">
                <a:solidFill>
                  <a:prstClr val="white"/>
                </a:solidFill>
                <a:latin typeface="Century Gothic" panose="020B0502020202020204"/>
              </a:rPr>
              <a:t>EMNİYET:3</a:t>
            </a:r>
          </a:p>
        </p:txBody>
      </p:sp>
      <p:sp>
        <p:nvSpPr>
          <p:cNvPr id="4" name="Oval 3"/>
          <p:cNvSpPr/>
          <p:nvPr/>
        </p:nvSpPr>
        <p:spPr>
          <a:xfrm>
            <a:off x="2783632" y="5157192"/>
            <a:ext cx="2592288" cy="1202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1100" dirty="0">
                <a:solidFill>
                  <a:prstClr val="white"/>
                </a:solidFill>
                <a:latin typeface="Century Gothic" panose="020B0502020202020204"/>
              </a:rPr>
              <a:t>27/04/2016 tarihinde Jandarma</a:t>
            </a:r>
            <a:r>
              <a:rPr lang="tr-TR" sz="1400" dirty="0">
                <a:solidFill>
                  <a:prstClr val="white"/>
                </a:solidFill>
                <a:latin typeface="Century Gothic" panose="020B0502020202020204"/>
              </a:rPr>
              <a:t> </a:t>
            </a:r>
            <a:r>
              <a:rPr lang="tr-TR" sz="1100" dirty="0" err="1">
                <a:solidFill>
                  <a:prstClr val="white"/>
                </a:solidFill>
                <a:latin typeface="Century Gothic" panose="020B0502020202020204"/>
              </a:rPr>
              <a:t>Uzm.Çvş</a:t>
            </a:r>
            <a:r>
              <a:rPr lang="tr-TR" sz="1100" dirty="0">
                <a:solidFill>
                  <a:prstClr val="white"/>
                </a:solidFill>
                <a:latin typeface="Century Gothic" panose="020B0502020202020204"/>
              </a:rPr>
              <a:t> Şevket </a:t>
            </a:r>
            <a:r>
              <a:rPr lang="tr-TR" sz="1100" dirty="0" err="1">
                <a:solidFill>
                  <a:prstClr val="white"/>
                </a:solidFill>
                <a:latin typeface="Century Gothic" panose="020B0502020202020204"/>
              </a:rPr>
              <a:t>KOLONKAYA’nın</a:t>
            </a:r>
            <a:r>
              <a:rPr lang="tr-TR" sz="1100" dirty="0">
                <a:solidFill>
                  <a:prstClr val="white"/>
                </a:solidFill>
                <a:latin typeface="Century Gothic" panose="020B0502020202020204"/>
              </a:rPr>
              <a:t> mezar yapımı işlemi tamamlandı.</a:t>
            </a:r>
          </a:p>
        </p:txBody>
      </p:sp>
    </p:spTree>
    <p:extLst>
      <p:ext uri="{BB962C8B-B14F-4D97-AF65-F5344CB8AC3E}">
        <p14:creationId xmlns:p14="http://schemas.microsoft.com/office/powerpoint/2010/main" val="1208681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KULA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135560" y="1772816"/>
            <a:ext cx="3960440" cy="170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ALANÇEŞME CADDESİNDE 775 M2 LİK ŞEHİTLİK BULUNMAKTADIR.</a:t>
            </a:r>
          </a:p>
        </p:txBody>
      </p:sp>
      <p:sp>
        <p:nvSpPr>
          <p:cNvPr id="3" name="Yuvarlatılmış Dikdörtgen 2"/>
          <p:cNvSpPr/>
          <p:nvPr/>
        </p:nvSpPr>
        <p:spPr>
          <a:xfrm>
            <a:off x="6744072" y="2780928"/>
            <a:ext cx="2592288" cy="914400"/>
          </a:xfrm>
          <a:prstGeom prst="round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KULA BELEDİYESİNDEDİR.</a:t>
            </a:r>
          </a:p>
        </p:txBody>
      </p:sp>
      <p:cxnSp>
        <p:nvCxnSpPr>
          <p:cNvPr id="6" name="Düz Ok Bağlayıcısı 5"/>
          <p:cNvCxnSpPr/>
          <p:nvPr/>
        </p:nvCxnSpPr>
        <p:spPr>
          <a:xfrm>
            <a:off x="5807968" y="2852936"/>
            <a:ext cx="1152128" cy="28803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Yuvarlatılmış Dikdörtgen 7"/>
          <p:cNvSpPr/>
          <p:nvPr/>
        </p:nvSpPr>
        <p:spPr>
          <a:xfrm>
            <a:off x="3071664" y="4159920"/>
            <a:ext cx="367240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AYRICA İLÇEDE ŞEHİTLİK MEZARLIĞI BULUNMAMAKTADIR VE ALAN TESPİT ÇALIŞMASI YAPILACAKTIR.</a:t>
            </a:r>
          </a:p>
        </p:txBody>
      </p:sp>
      <p:sp>
        <p:nvSpPr>
          <p:cNvPr id="4" name="Oval 3"/>
          <p:cNvSpPr/>
          <p:nvPr/>
        </p:nvSpPr>
        <p:spPr>
          <a:xfrm>
            <a:off x="7583016" y="4653137"/>
            <a:ext cx="2545432" cy="168148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GARNİZON:10</a:t>
            </a:r>
          </a:p>
          <a:p>
            <a:pPr algn="ctr" fontAlgn="base">
              <a:spcBef>
                <a:spcPct val="0"/>
              </a:spcBef>
              <a:spcAft>
                <a:spcPct val="0"/>
              </a:spcAft>
            </a:pPr>
            <a:r>
              <a:rPr lang="tr-TR" dirty="0">
                <a:solidFill>
                  <a:prstClr val="white"/>
                </a:solidFill>
                <a:latin typeface="Century Gothic" panose="020B0502020202020204"/>
              </a:rPr>
              <a:t>EMNİYET:3</a:t>
            </a:r>
          </a:p>
          <a:p>
            <a:pPr algn="ctr" fontAlgn="base">
              <a:spcBef>
                <a:spcPct val="0"/>
              </a:spcBef>
              <a:spcAft>
                <a:spcPct val="0"/>
              </a:spcAft>
            </a:pPr>
            <a:endParaRPr lang="tr-TR" dirty="0">
              <a:solidFill>
                <a:prstClr val="white"/>
              </a:solidFill>
              <a:latin typeface="Century Gothic" panose="020B0502020202020204"/>
            </a:endParaRPr>
          </a:p>
        </p:txBody>
      </p:sp>
    </p:spTree>
    <p:extLst>
      <p:ext uri="{BB962C8B-B14F-4D97-AF65-F5344CB8AC3E}">
        <p14:creationId xmlns:p14="http://schemas.microsoft.com/office/powerpoint/2010/main" val="322218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400" b="1" cap="all"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tr-TR" sz="2400" b="1" cap="all" dirty="0">
                <a:ln w="9000" cmpd="sng">
                  <a:solidFill>
                    <a:schemeClr val="accent4">
                      <a:shade val="50000"/>
                      <a:satMod val="120000"/>
                    </a:schemeClr>
                  </a:solidFill>
                  <a:prstDash val="solid"/>
                </a:ln>
                <a:solidFill>
                  <a:schemeClr val="accent6"/>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SALİHLİ</a:t>
            </a:r>
            <a:r>
              <a:rPr lang="tr-TR" sz="2400" b="1" cap="all" dirty="0">
                <a:ln w="9000" cmpd="sng">
                  <a:solidFill>
                    <a:schemeClr val="accent4">
                      <a:shade val="50000"/>
                      <a:satMod val="120000"/>
                    </a:schemeClr>
                  </a:solidFill>
                  <a:prstDash val="solid"/>
                </a:ln>
                <a:solidFill>
                  <a:schemeClr val="accent6">
                    <a:lumMod val="60000"/>
                    <a:lumOff val="40000"/>
                  </a:schemeClr>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p>
        </p:txBody>
      </p:sp>
      <p:sp>
        <p:nvSpPr>
          <p:cNvPr id="2" name="Oval 1"/>
          <p:cNvSpPr/>
          <p:nvPr/>
        </p:nvSpPr>
        <p:spPr>
          <a:xfrm>
            <a:off x="1919536" y="1631934"/>
            <a:ext cx="3744416" cy="2157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KURUDERE MAHALLESİNDE ASRİ MEZARLIK ALANI İÇİNDE ŞEHİTLİK MEZARLIĞI BULUNMAKTADIR.</a:t>
            </a:r>
          </a:p>
        </p:txBody>
      </p:sp>
      <p:sp>
        <p:nvSpPr>
          <p:cNvPr id="6" name="Yuvarlatılmış Dikdörtgen 5"/>
          <p:cNvSpPr/>
          <p:nvPr/>
        </p:nvSpPr>
        <p:spPr>
          <a:xfrm>
            <a:off x="6384032" y="2852936"/>
            <a:ext cx="2520280" cy="1346448"/>
          </a:xfrm>
          <a:prstGeom prst="round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9" name="Düz Ok Bağlayıcısı 8"/>
          <p:cNvCxnSpPr/>
          <p:nvPr/>
        </p:nvCxnSpPr>
        <p:spPr>
          <a:xfrm>
            <a:off x="5447928" y="2708920"/>
            <a:ext cx="1152128"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727848" y="4653136"/>
            <a:ext cx="3024336" cy="149046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GARNİZON:35</a:t>
            </a:r>
          </a:p>
          <a:p>
            <a:pPr algn="ctr" fontAlgn="base">
              <a:spcBef>
                <a:spcPct val="0"/>
              </a:spcBef>
              <a:spcAft>
                <a:spcPct val="0"/>
              </a:spcAft>
            </a:pPr>
            <a:r>
              <a:rPr lang="tr-TR" dirty="0">
                <a:solidFill>
                  <a:prstClr val="white"/>
                </a:solidFill>
                <a:latin typeface="Century Gothic" panose="020B0502020202020204"/>
              </a:rPr>
              <a:t>EMNİYET:6</a:t>
            </a:r>
          </a:p>
        </p:txBody>
      </p:sp>
    </p:spTree>
    <p:extLst>
      <p:ext uri="{BB962C8B-B14F-4D97-AF65-F5344CB8AC3E}">
        <p14:creationId xmlns:p14="http://schemas.microsoft.com/office/powerpoint/2010/main" val="2938747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269966"/>
            <a:ext cx="11704320" cy="6196149"/>
          </a:xfrm>
          <a:prstGeom prst="rect">
            <a:avLst/>
          </a:prstGeom>
        </p:spPr>
      </p:pic>
    </p:spTree>
    <p:extLst>
      <p:ext uri="{BB962C8B-B14F-4D97-AF65-F5344CB8AC3E}">
        <p14:creationId xmlns:p14="http://schemas.microsoft.com/office/powerpoint/2010/main" val="983974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Dikdörtgen 6"/>
          <p:cNvSpPr/>
          <p:nvPr/>
        </p:nvSpPr>
        <p:spPr>
          <a:xfrm>
            <a:off x="853440" y="1313284"/>
            <a:ext cx="10363200" cy="5305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2800" b="1" dirty="0" smtClean="0">
                <a:solidFill>
                  <a:srgbClr val="FFC000"/>
                </a:solidFill>
                <a:latin typeface="Century Gothic" panose="020B0502020202020204"/>
              </a:rPr>
              <a:t>Bu </a:t>
            </a:r>
            <a:r>
              <a:rPr lang="tr-TR" sz="2800" b="1" dirty="0">
                <a:solidFill>
                  <a:srgbClr val="FFC000"/>
                </a:solidFill>
                <a:latin typeface="Century Gothic" panose="020B0502020202020204"/>
              </a:rPr>
              <a:t>Yönetmeliğin amacı; şehitlik yerlerinin tespiti, tescili, tahsisi,</a:t>
            </a:r>
          </a:p>
          <a:p>
            <a:pPr algn="ctr" fontAlgn="base">
              <a:spcBef>
                <a:spcPct val="0"/>
              </a:spcBef>
              <a:spcAft>
                <a:spcPct val="0"/>
              </a:spcAft>
            </a:pPr>
            <a:r>
              <a:rPr lang="tr-TR" sz="2800" b="1" dirty="0">
                <a:solidFill>
                  <a:srgbClr val="FFC000"/>
                </a:solidFill>
                <a:latin typeface="Century Gothic" panose="020B0502020202020204"/>
              </a:rPr>
              <a:t>yönetimi, inşası, bakımı, onarımı ve koruma işlemleri ile şehitliklere kimlerin defnedileceğine</a:t>
            </a:r>
          </a:p>
          <a:p>
            <a:pPr algn="ctr" fontAlgn="base">
              <a:spcBef>
                <a:spcPct val="0"/>
              </a:spcBef>
              <a:spcAft>
                <a:spcPct val="0"/>
              </a:spcAft>
            </a:pPr>
            <a:r>
              <a:rPr lang="tr-TR" sz="2800" b="1" dirty="0">
                <a:solidFill>
                  <a:srgbClr val="FFC000"/>
                </a:solidFill>
                <a:latin typeface="Century Gothic" panose="020B0502020202020204"/>
              </a:rPr>
              <a:t>ilişkin usul ve esasları </a:t>
            </a:r>
            <a:r>
              <a:rPr lang="tr-TR" sz="2800" b="1" dirty="0" smtClean="0">
                <a:solidFill>
                  <a:srgbClr val="FFC000"/>
                </a:solidFill>
                <a:latin typeface="Century Gothic" panose="020B0502020202020204"/>
              </a:rPr>
              <a:t>belirlemektir.</a:t>
            </a:r>
            <a:endParaRPr lang="tr-TR" sz="2800" b="1" dirty="0">
              <a:solidFill>
                <a:srgbClr val="FFC000"/>
              </a:solidFill>
              <a:latin typeface="Century Gothic" panose="020B0502020202020204"/>
            </a:endParaRPr>
          </a:p>
        </p:txBody>
      </p:sp>
      <p:sp>
        <p:nvSpPr>
          <p:cNvPr id="8" name="Dikdörtgen 7"/>
          <p:cNvSpPr/>
          <p:nvPr/>
        </p:nvSpPr>
        <p:spPr>
          <a:xfrm>
            <a:off x="853440" y="235131"/>
            <a:ext cx="10363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accent6">
                    <a:lumMod val="60000"/>
                    <a:lumOff val="40000"/>
                  </a:schemeClr>
                </a:solidFill>
                <a:latin typeface="Times New Roman" panose="02020603050405020304" pitchFamily="18" charset="0"/>
                <a:cs typeface="Times New Roman" panose="02020603050405020304" pitchFamily="18" charset="0"/>
              </a:rPr>
              <a:t>AMAÇ VE KAPSAM</a:t>
            </a:r>
            <a:endParaRPr lang="tr-TR" sz="2400" b="1"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2292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3466416" y="627408"/>
            <a:ext cx="6591984" cy="363193"/>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KIRKAĞAÇ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187630" y="2132856"/>
            <a:ext cx="3866728"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AKHİSAR ŞOSESİ MEVKİİNDE 2.566 M2 LİK ALANA SAHİP ŞEHİTLİK MEZARLIĞI BULUNMAKTADIR.</a:t>
            </a:r>
          </a:p>
        </p:txBody>
      </p:sp>
      <p:sp>
        <p:nvSpPr>
          <p:cNvPr id="3" name="Dikdörtgen 2"/>
          <p:cNvSpPr/>
          <p:nvPr/>
        </p:nvSpPr>
        <p:spPr>
          <a:xfrm>
            <a:off x="6690381" y="2326872"/>
            <a:ext cx="2808312" cy="1338064"/>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560132" y="3212976"/>
            <a:ext cx="1224136"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690382" y="4899609"/>
            <a:ext cx="3150034" cy="136300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GARNİZON:9</a:t>
            </a:r>
          </a:p>
          <a:p>
            <a:pPr algn="ctr" fontAlgn="base">
              <a:spcBef>
                <a:spcPct val="0"/>
              </a:spcBef>
              <a:spcAft>
                <a:spcPct val="0"/>
              </a:spcAft>
            </a:pPr>
            <a:r>
              <a:rPr lang="tr-TR" dirty="0">
                <a:solidFill>
                  <a:prstClr val="white"/>
                </a:solidFill>
                <a:latin typeface="Century Gothic" panose="020B0502020202020204"/>
              </a:rPr>
              <a:t>EMNİYET:2</a:t>
            </a:r>
          </a:p>
        </p:txBody>
      </p:sp>
      <p:sp>
        <p:nvSpPr>
          <p:cNvPr id="10" name="Oval 9"/>
          <p:cNvSpPr/>
          <p:nvPr/>
        </p:nvSpPr>
        <p:spPr>
          <a:xfrm>
            <a:off x="3503712" y="4899608"/>
            <a:ext cx="2664296" cy="1625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1400" dirty="0">
                <a:solidFill>
                  <a:prstClr val="white"/>
                </a:solidFill>
                <a:latin typeface="Century Gothic" panose="020B0502020202020204"/>
              </a:rPr>
              <a:t>08/05/2017 tarihinde Şehit Uzman </a:t>
            </a:r>
            <a:r>
              <a:rPr lang="tr-TR" sz="1400" dirty="0" err="1">
                <a:solidFill>
                  <a:prstClr val="white"/>
                </a:solidFill>
                <a:latin typeface="Century Gothic" panose="020B0502020202020204"/>
              </a:rPr>
              <a:t>Jand.Çvş.Uğur</a:t>
            </a:r>
            <a:r>
              <a:rPr lang="tr-TR" sz="1400" dirty="0">
                <a:solidFill>
                  <a:prstClr val="white"/>
                </a:solidFill>
                <a:latin typeface="Century Gothic" panose="020B0502020202020204"/>
              </a:rPr>
              <a:t> </a:t>
            </a:r>
            <a:r>
              <a:rPr lang="tr-TR" sz="1400" dirty="0" err="1">
                <a:solidFill>
                  <a:prstClr val="white"/>
                </a:solidFill>
                <a:latin typeface="Century Gothic" panose="020B0502020202020204"/>
              </a:rPr>
              <a:t>UĞURLU’nun</a:t>
            </a:r>
            <a:r>
              <a:rPr lang="tr-TR" sz="1400" dirty="0">
                <a:solidFill>
                  <a:prstClr val="white"/>
                </a:solidFill>
                <a:latin typeface="Century Gothic" panose="020B0502020202020204"/>
              </a:rPr>
              <a:t> mezar yapım işlemi tamamlandı.</a:t>
            </a:r>
          </a:p>
        </p:txBody>
      </p:sp>
    </p:spTree>
    <p:extLst>
      <p:ext uri="{BB962C8B-B14F-4D97-AF65-F5344CB8AC3E}">
        <p14:creationId xmlns:p14="http://schemas.microsoft.com/office/powerpoint/2010/main" val="3623687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9" y="365761"/>
            <a:ext cx="11573691" cy="6048102"/>
          </a:xfrm>
          <a:prstGeom prst="rect">
            <a:avLst/>
          </a:prstGeom>
        </p:spPr>
      </p:pic>
    </p:spTree>
    <p:extLst>
      <p:ext uri="{BB962C8B-B14F-4D97-AF65-F5344CB8AC3E}">
        <p14:creationId xmlns:p14="http://schemas.microsoft.com/office/powerpoint/2010/main" val="3987289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51" y="539931"/>
            <a:ext cx="11573691" cy="6035040"/>
          </a:xfrm>
          <a:prstGeom prst="rect">
            <a:avLst/>
          </a:prstGeom>
        </p:spPr>
      </p:pic>
    </p:spTree>
    <p:extLst>
      <p:ext uri="{BB962C8B-B14F-4D97-AF65-F5344CB8AC3E}">
        <p14:creationId xmlns:p14="http://schemas.microsoft.com/office/powerpoint/2010/main" val="2279925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487679"/>
            <a:ext cx="11268891" cy="5995851"/>
          </a:xfrm>
          <a:prstGeom prst="rect">
            <a:avLst/>
          </a:prstGeom>
        </p:spPr>
      </p:pic>
    </p:spTree>
    <p:extLst>
      <p:ext uri="{BB962C8B-B14F-4D97-AF65-F5344CB8AC3E}">
        <p14:creationId xmlns:p14="http://schemas.microsoft.com/office/powerpoint/2010/main" val="3921236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269967"/>
            <a:ext cx="11843656" cy="6435634"/>
          </a:xfrm>
          <a:prstGeom prst="rect">
            <a:avLst/>
          </a:prstGeom>
        </p:spPr>
      </p:pic>
    </p:spTree>
    <p:extLst>
      <p:ext uri="{BB962C8B-B14F-4D97-AF65-F5344CB8AC3E}">
        <p14:creationId xmlns:p14="http://schemas.microsoft.com/office/powerpoint/2010/main" val="2067750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AHMETLİ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3431704" y="1628800"/>
            <a:ext cx="4968552"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İLÇEDE ŞEHİTLİK MEZARLIĞI BULUNMAMAKTADIR. ŞEHİTLİK ALAN TESPİT ÇALIŞMASI YAPILACAKTIR.</a:t>
            </a:r>
          </a:p>
        </p:txBody>
      </p:sp>
      <p:sp>
        <p:nvSpPr>
          <p:cNvPr id="3" name="Oval 2"/>
          <p:cNvSpPr/>
          <p:nvPr/>
        </p:nvSpPr>
        <p:spPr>
          <a:xfrm>
            <a:off x="6240016" y="4509120"/>
            <a:ext cx="3528392" cy="157093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GARNİZON:2</a:t>
            </a:r>
          </a:p>
        </p:txBody>
      </p:sp>
    </p:spTree>
    <p:extLst>
      <p:ext uri="{BB962C8B-B14F-4D97-AF65-F5344CB8AC3E}">
        <p14:creationId xmlns:p14="http://schemas.microsoft.com/office/powerpoint/2010/main" val="1605060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AKHİSAR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479828" y="2060848"/>
            <a:ext cx="3904205"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KARAYUNTDAĞI ÇAMALTI MEVKİİNDE 3.335 M2 LİK ALAN İÇİNDE GARNİZON ŞEHİTLİĞİ BULUNMAKTADIR.</a:t>
            </a:r>
          </a:p>
        </p:txBody>
      </p:sp>
      <p:sp>
        <p:nvSpPr>
          <p:cNvPr id="3" name="Dikdörtgen 2"/>
          <p:cNvSpPr/>
          <p:nvPr/>
        </p:nvSpPr>
        <p:spPr>
          <a:xfrm>
            <a:off x="7176120" y="3284984"/>
            <a:ext cx="2448272" cy="1080120"/>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MALİYE HAZİNESİNE AİTTİR.</a:t>
            </a:r>
          </a:p>
        </p:txBody>
      </p:sp>
      <p:cxnSp>
        <p:nvCxnSpPr>
          <p:cNvPr id="6" name="Düz Ok Bağlayıcısı 5"/>
          <p:cNvCxnSpPr/>
          <p:nvPr/>
        </p:nvCxnSpPr>
        <p:spPr>
          <a:xfrm>
            <a:off x="5951984" y="3212976"/>
            <a:ext cx="1512168"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439816" y="4983089"/>
            <a:ext cx="3456384" cy="12795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 ŞEHİT SAYISI</a:t>
            </a:r>
          </a:p>
          <a:p>
            <a:pPr algn="ctr" fontAlgn="base">
              <a:spcBef>
                <a:spcPct val="0"/>
              </a:spcBef>
              <a:spcAft>
                <a:spcPct val="0"/>
              </a:spcAft>
            </a:pPr>
            <a:r>
              <a:rPr lang="tr-TR" dirty="0">
                <a:solidFill>
                  <a:prstClr val="white"/>
                </a:solidFill>
                <a:latin typeface="Century Gothic" panose="020B0502020202020204"/>
              </a:rPr>
              <a:t>GARNİZON:35</a:t>
            </a:r>
          </a:p>
          <a:p>
            <a:pPr algn="ctr" fontAlgn="base">
              <a:spcBef>
                <a:spcPct val="0"/>
              </a:spcBef>
              <a:spcAft>
                <a:spcPct val="0"/>
              </a:spcAft>
            </a:pPr>
            <a:r>
              <a:rPr lang="tr-TR" dirty="0">
                <a:solidFill>
                  <a:prstClr val="white"/>
                </a:solidFill>
                <a:latin typeface="Century Gothic" panose="020B0502020202020204"/>
              </a:rPr>
              <a:t>EMNİYET:3</a:t>
            </a:r>
          </a:p>
        </p:txBody>
      </p:sp>
    </p:spTree>
    <p:extLst>
      <p:ext uri="{BB962C8B-B14F-4D97-AF65-F5344CB8AC3E}">
        <p14:creationId xmlns:p14="http://schemas.microsoft.com/office/powerpoint/2010/main" val="1422546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TURGUTLU</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063552" y="1772817"/>
            <a:ext cx="3672408" cy="1767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801 M2 LİK ŞEHİTLİK MEZARLIĞI BULUNMAKTADIR.</a:t>
            </a:r>
          </a:p>
        </p:txBody>
      </p:sp>
      <p:sp>
        <p:nvSpPr>
          <p:cNvPr id="3" name="Dikdörtgen 2"/>
          <p:cNvSpPr/>
          <p:nvPr/>
        </p:nvSpPr>
        <p:spPr>
          <a:xfrm>
            <a:off x="6528048" y="2100511"/>
            <a:ext cx="2448272" cy="1440160"/>
          </a:xfrm>
          <a:prstGeom prst="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668144" y="2584639"/>
            <a:ext cx="1008112"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087888" y="4548982"/>
            <a:ext cx="3744416" cy="159461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GARNİZON:18</a:t>
            </a:r>
          </a:p>
          <a:p>
            <a:pPr algn="ctr" fontAlgn="base">
              <a:spcBef>
                <a:spcPct val="0"/>
              </a:spcBef>
              <a:spcAft>
                <a:spcPct val="0"/>
              </a:spcAft>
            </a:pPr>
            <a:r>
              <a:rPr lang="tr-TR" dirty="0">
                <a:solidFill>
                  <a:prstClr val="white"/>
                </a:solidFill>
                <a:latin typeface="Century Gothic" panose="020B0502020202020204"/>
              </a:rPr>
              <a:t>EMNİYET:2</a:t>
            </a:r>
          </a:p>
        </p:txBody>
      </p:sp>
    </p:spTree>
    <p:extLst>
      <p:ext uri="{BB962C8B-B14F-4D97-AF65-F5344CB8AC3E}">
        <p14:creationId xmlns:p14="http://schemas.microsoft.com/office/powerpoint/2010/main" val="1318564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GÖRDES</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327717" y="1666519"/>
            <a:ext cx="4608512" cy="27363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İLÇEDE ŞEHİTLİK MEZARLIĞI BULUNMAMAKTADIR. ŞEHİTLİK ALAN TESPİT ÇALIŞMASI YAPILACAKTIR.</a:t>
            </a:r>
          </a:p>
        </p:txBody>
      </p:sp>
      <p:sp>
        <p:nvSpPr>
          <p:cNvPr id="3" name="Oval 2"/>
          <p:cNvSpPr/>
          <p:nvPr/>
        </p:nvSpPr>
        <p:spPr>
          <a:xfrm>
            <a:off x="6384032" y="4293096"/>
            <a:ext cx="3312368" cy="160439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GARNİZON:12</a:t>
            </a:r>
          </a:p>
        </p:txBody>
      </p:sp>
    </p:spTree>
    <p:extLst>
      <p:ext uri="{BB962C8B-B14F-4D97-AF65-F5344CB8AC3E}">
        <p14:creationId xmlns:p14="http://schemas.microsoft.com/office/powerpoint/2010/main" val="4274591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SELENDİ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279576" y="2456892"/>
            <a:ext cx="367240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TÜRBE MEVKİİNDE ASRİ MEZARLIK ALANI İÇERİSİNDE ŞEHİTLİK BULUNMAKTADIR.</a:t>
            </a:r>
          </a:p>
        </p:txBody>
      </p:sp>
      <p:sp>
        <p:nvSpPr>
          <p:cNvPr id="3" name="Yuvarlatılmış Dikdörtgen 2"/>
          <p:cNvSpPr/>
          <p:nvPr/>
        </p:nvSpPr>
        <p:spPr>
          <a:xfrm>
            <a:off x="6528048" y="2016161"/>
            <a:ext cx="2397596" cy="1692188"/>
          </a:xfrm>
          <a:prstGeom prst="round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822640" y="3248030"/>
            <a:ext cx="1080120"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528048" y="4797153"/>
            <a:ext cx="2808312" cy="146546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GARNİZON:4</a:t>
            </a:r>
          </a:p>
        </p:txBody>
      </p:sp>
    </p:spTree>
    <p:extLst>
      <p:ext uri="{BB962C8B-B14F-4D97-AF65-F5344CB8AC3E}">
        <p14:creationId xmlns:p14="http://schemas.microsoft.com/office/powerpoint/2010/main" val="362147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Metin kutusu 9"/>
          <p:cNvSpPr txBox="1"/>
          <p:nvPr/>
        </p:nvSpPr>
        <p:spPr>
          <a:xfrm>
            <a:off x="2783632" y="177802"/>
            <a:ext cx="7503368" cy="769441"/>
          </a:xfrm>
          <a:prstGeom prst="rect">
            <a:avLst/>
          </a:prstGeom>
          <a:solidFill>
            <a:schemeClr val="accent5">
              <a:lumMod val="20000"/>
              <a:lumOff val="80000"/>
            </a:schemeClr>
          </a:solidFill>
        </p:spPr>
        <p:txBody>
          <a:bodyPr wrap="square">
            <a:spAutoFit/>
          </a:bodyPr>
          <a:lstStyle/>
          <a:p>
            <a:pPr algn="ctr" fontAlgn="base">
              <a:spcBef>
                <a:spcPct val="0"/>
              </a:spcBef>
              <a:spcAft>
                <a:spcPct val="0"/>
              </a:spcAft>
              <a:defRPr/>
            </a:pPr>
            <a:r>
              <a:rPr lang="tr-TR" sz="2200" b="1" dirty="0">
                <a:ln w="12700">
                  <a:solidFill>
                    <a:srgbClr val="766F54">
                      <a:satMod val="155000"/>
                    </a:srgbClr>
                  </a:solidFill>
                  <a:prstDash val="solid"/>
                </a:ln>
                <a:solidFill>
                  <a:prstClr val="black"/>
                </a:solidFill>
                <a:effectLst>
                  <a:outerShdw blurRad="41275" dist="20320" dir="1800000" algn="tl" rotWithShape="0">
                    <a:srgbClr val="000000">
                      <a:alpha val="40000"/>
                    </a:srgbClr>
                  </a:outerShdw>
                </a:effectLst>
                <a:latin typeface="Cambria" panose="02040503050406030204" pitchFamily="18" charset="0"/>
                <a:cs typeface="Arial" pitchFamily="34" charset="0"/>
              </a:rPr>
              <a:t>ŞEHİTLİK YÖNETMELİĞİ KOMİSYON  </a:t>
            </a:r>
            <a:r>
              <a:rPr lang="tr-TR" sz="2200" b="1" dirty="0" smtClean="0">
                <a:ln w="12700">
                  <a:solidFill>
                    <a:srgbClr val="766F54">
                      <a:satMod val="155000"/>
                    </a:srgbClr>
                  </a:solidFill>
                  <a:prstDash val="solid"/>
                </a:ln>
                <a:solidFill>
                  <a:prstClr val="black"/>
                </a:solidFill>
                <a:effectLst>
                  <a:outerShdw blurRad="41275" dist="20320" dir="1800000" algn="tl" rotWithShape="0">
                    <a:srgbClr val="000000">
                      <a:alpha val="40000"/>
                    </a:srgbClr>
                  </a:outerShdw>
                </a:effectLst>
                <a:latin typeface="Cambria" panose="02040503050406030204" pitchFamily="18" charset="0"/>
                <a:cs typeface="Arial" pitchFamily="34" charset="0"/>
              </a:rPr>
              <a:t>SEKRETERYA </a:t>
            </a:r>
            <a:r>
              <a:rPr lang="tr-TR" sz="2200" b="1" dirty="0">
                <a:ln w="12700">
                  <a:solidFill>
                    <a:srgbClr val="766F54">
                      <a:satMod val="155000"/>
                    </a:srgbClr>
                  </a:solidFill>
                  <a:prstDash val="solid"/>
                </a:ln>
                <a:solidFill>
                  <a:prstClr val="black"/>
                </a:solidFill>
                <a:effectLst>
                  <a:outerShdw blurRad="41275" dist="20320" dir="1800000" algn="tl" rotWithShape="0">
                    <a:srgbClr val="000000">
                      <a:alpha val="40000"/>
                    </a:srgbClr>
                  </a:outerShdw>
                </a:effectLst>
                <a:latin typeface="Cambria" panose="02040503050406030204" pitchFamily="18" charset="0"/>
                <a:cs typeface="Arial" pitchFamily="34" charset="0"/>
              </a:rPr>
              <a:t>HİZMET BİRİMLERİ</a:t>
            </a:r>
          </a:p>
        </p:txBody>
      </p:sp>
      <p:cxnSp>
        <p:nvCxnSpPr>
          <p:cNvPr id="26" name="25 Düz Ok Bağlayıcısı"/>
          <p:cNvCxnSpPr/>
          <p:nvPr/>
        </p:nvCxnSpPr>
        <p:spPr>
          <a:xfrm>
            <a:off x="6324600" y="4241800"/>
            <a:ext cx="0" cy="609600"/>
          </a:xfrm>
          <a:prstGeom prst="straightConnector1">
            <a:avLst/>
          </a:prstGeom>
          <a:ln>
            <a:solidFill>
              <a:schemeClr val="accent1">
                <a:lumMod val="25000"/>
              </a:schemeClr>
            </a:solidFill>
            <a:tailEnd type="arrow"/>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cxnSp>
        <p:nvCxnSpPr>
          <p:cNvPr id="47" name="46 Düz Ok Bağlayıcısı"/>
          <p:cNvCxnSpPr/>
          <p:nvPr/>
        </p:nvCxnSpPr>
        <p:spPr>
          <a:xfrm flipV="1">
            <a:off x="6324600" y="2819400"/>
            <a:ext cx="0" cy="508000"/>
          </a:xfrm>
          <a:prstGeom prst="straightConnector1">
            <a:avLst/>
          </a:prstGeom>
          <a:ln>
            <a:solidFill>
              <a:schemeClr val="accent1">
                <a:lumMod val="25000"/>
              </a:schemeClr>
            </a:solidFill>
            <a:tailEnd type="arrow"/>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graphicFrame>
        <p:nvGraphicFramePr>
          <p:cNvPr id="36" name="35 Diyagram"/>
          <p:cNvGraphicFramePr/>
          <p:nvPr>
            <p:extLst>
              <p:ext uri="{D42A27DB-BD31-4B8C-83A1-F6EECF244321}">
                <p14:modId xmlns:p14="http://schemas.microsoft.com/office/powerpoint/2010/main" val="947918360"/>
              </p:ext>
            </p:extLst>
          </p:nvPr>
        </p:nvGraphicFramePr>
        <p:xfrm>
          <a:off x="2279576" y="1268760"/>
          <a:ext cx="79248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943872" y="2663892"/>
            <a:ext cx="2520280" cy="2493301"/>
          </a:xfrm>
          <a:prstGeom prst="ellipse">
            <a:avLst/>
          </a:prstGeom>
          <a:ln>
            <a:noFill/>
          </a:ln>
          <a:effectLst>
            <a:outerShdw blurRad="50800" dist="50800" dir="5400000" algn="ctr" rotWithShape="0">
              <a:srgbClr val="000000">
                <a:alpha val="0"/>
              </a:srgbClr>
            </a:outerShdw>
            <a:softEdge rad="112500"/>
          </a:effectLst>
        </p:spPr>
      </p:pic>
    </p:spTree>
    <p:extLst>
      <p:ext uri="{BB962C8B-B14F-4D97-AF65-F5344CB8AC3E}">
        <p14:creationId xmlns:p14="http://schemas.microsoft.com/office/powerpoint/2010/main" val="161735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SARIGÖL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139752" y="1997536"/>
            <a:ext cx="4032448" cy="1833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KABAYER MEVKİİNDE ASRİ MEZARLIK ALANI İÇİNDE ŞEHİTLİK MEZARLIĞI BULUNMAKTADIR</a:t>
            </a:r>
          </a:p>
        </p:txBody>
      </p:sp>
      <p:sp>
        <p:nvSpPr>
          <p:cNvPr id="3" name="Yuvarlatılmış Dikdörtgen 2"/>
          <p:cNvSpPr/>
          <p:nvPr/>
        </p:nvSpPr>
        <p:spPr>
          <a:xfrm>
            <a:off x="6638888" y="3224533"/>
            <a:ext cx="2376264" cy="1130424"/>
          </a:xfrm>
          <a:prstGeom prst="round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524128" y="3400597"/>
            <a:ext cx="129614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439816" y="4869161"/>
            <a:ext cx="2714600" cy="1393453"/>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GARNİZON:10</a:t>
            </a:r>
          </a:p>
          <a:p>
            <a:pPr algn="ctr" fontAlgn="base">
              <a:spcBef>
                <a:spcPct val="0"/>
              </a:spcBef>
              <a:spcAft>
                <a:spcPct val="0"/>
              </a:spcAft>
            </a:pPr>
            <a:endParaRPr lang="tr-TR" dirty="0">
              <a:solidFill>
                <a:prstClr val="white"/>
              </a:solidFill>
              <a:latin typeface="Century Gothic" panose="020B0502020202020204"/>
            </a:endParaRPr>
          </a:p>
        </p:txBody>
      </p:sp>
    </p:spTree>
    <p:extLst>
      <p:ext uri="{BB962C8B-B14F-4D97-AF65-F5344CB8AC3E}">
        <p14:creationId xmlns:p14="http://schemas.microsoft.com/office/powerpoint/2010/main" val="1975080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49" y="235130"/>
            <a:ext cx="11730445" cy="6496596"/>
          </a:xfrm>
          <a:prstGeom prst="rect">
            <a:avLst/>
          </a:prstGeom>
        </p:spPr>
      </p:pic>
    </p:spTree>
    <p:extLst>
      <p:ext uri="{BB962C8B-B14F-4D97-AF65-F5344CB8AC3E}">
        <p14:creationId xmlns:p14="http://schemas.microsoft.com/office/powerpoint/2010/main" val="2230199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DEMİRCİ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425791" y="2544010"/>
            <a:ext cx="3672408" cy="1994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CUMHURİYET MAHALLESİNDE ASRİ MEZARLIK ALANI İÇERİSİNDE ŞEHİTLİK MEZARLIĞI BULUNMAKTADIR.</a:t>
            </a:r>
          </a:p>
        </p:txBody>
      </p:sp>
      <p:sp>
        <p:nvSpPr>
          <p:cNvPr id="3" name="Yuvarlatılmış Dikdörtgen 2"/>
          <p:cNvSpPr/>
          <p:nvPr/>
        </p:nvSpPr>
        <p:spPr>
          <a:xfrm>
            <a:off x="6600057" y="2544010"/>
            <a:ext cx="2319579" cy="1461054"/>
          </a:xfrm>
          <a:prstGeom prst="round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953084" y="3284984"/>
            <a:ext cx="780008" cy="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953084" y="4725144"/>
            <a:ext cx="2966551" cy="13464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GARNİZON:8</a:t>
            </a:r>
          </a:p>
        </p:txBody>
      </p:sp>
    </p:spTree>
    <p:extLst>
      <p:ext uri="{BB962C8B-B14F-4D97-AF65-F5344CB8AC3E}">
        <p14:creationId xmlns:p14="http://schemas.microsoft.com/office/powerpoint/2010/main" val="132031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a:t>
            </a:r>
            <a:r>
              <a:rPr lang="tr-TR" sz="27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KÖPRÜBAŞI </a:t>
            </a:r>
            <a:endParaRPr lang="tr-TR" sz="27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999656" y="2060848"/>
            <a:ext cx="5832648"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ŞEHİTLİK MEZARLIĞI BULUNMAMAKTADIR. ŞEHİTLİK ALAN TESPİT ÇALIŞMASI YAPILACAKTIR.</a:t>
            </a:r>
          </a:p>
        </p:txBody>
      </p:sp>
      <p:sp>
        <p:nvSpPr>
          <p:cNvPr id="3" name="Oval 2"/>
          <p:cNvSpPr/>
          <p:nvPr/>
        </p:nvSpPr>
        <p:spPr>
          <a:xfrm>
            <a:off x="6744072" y="5013177"/>
            <a:ext cx="2880320" cy="1562471"/>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GARNİZON </a:t>
            </a:r>
          </a:p>
          <a:p>
            <a:pPr algn="ctr" fontAlgn="base">
              <a:spcBef>
                <a:spcPct val="0"/>
              </a:spcBef>
              <a:spcAft>
                <a:spcPct val="0"/>
              </a:spcAft>
            </a:pPr>
            <a:r>
              <a:rPr lang="tr-TR" dirty="0">
                <a:solidFill>
                  <a:prstClr val="white"/>
                </a:solidFill>
                <a:latin typeface="Century Gothic" panose="020B0502020202020204"/>
              </a:rPr>
              <a:t>ŞEHİT SAYISI:3</a:t>
            </a:r>
          </a:p>
        </p:txBody>
      </p:sp>
    </p:spTree>
    <p:extLst>
      <p:ext uri="{BB962C8B-B14F-4D97-AF65-F5344CB8AC3E}">
        <p14:creationId xmlns:p14="http://schemas.microsoft.com/office/powerpoint/2010/main" val="922408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SOMA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447899" y="2492896"/>
            <a:ext cx="3528392"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TANDIR MEVKİİNDE ASRİİ MEZARLIK ALANI İÇERİSİNDE ŞEHİTLİK MEZARLIĞI BULUNMAKTADIR.</a:t>
            </a:r>
          </a:p>
        </p:txBody>
      </p:sp>
      <p:sp>
        <p:nvSpPr>
          <p:cNvPr id="3" name="Dikdörtgen 2"/>
          <p:cNvSpPr/>
          <p:nvPr/>
        </p:nvSpPr>
        <p:spPr>
          <a:xfrm>
            <a:off x="6757814" y="3771822"/>
            <a:ext cx="2448272" cy="1323212"/>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574965" y="3397921"/>
            <a:ext cx="158417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647728" y="4983088"/>
            <a:ext cx="3110086" cy="180858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GARNİZON:14</a:t>
            </a:r>
          </a:p>
          <a:p>
            <a:pPr algn="ctr" fontAlgn="base">
              <a:spcBef>
                <a:spcPct val="0"/>
              </a:spcBef>
              <a:spcAft>
                <a:spcPct val="0"/>
              </a:spcAft>
            </a:pPr>
            <a:r>
              <a:rPr lang="tr-TR" dirty="0">
                <a:solidFill>
                  <a:prstClr val="white"/>
                </a:solidFill>
                <a:latin typeface="Century Gothic" panose="020B0502020202020204"/>
              </a:rPr>
              <a:t>EMNİYET:1</a:t>
            </a:r>
          </a:p>
        </p:txBody>
      </p:sp>
    </p:spTree>
    <p:extLst>
      <p:ext uri="{BB962C8B-B14F-4D97-AF65-F5344CB8AC3E}">
        <p14:creationId xmlns:p14="http://schemas.microsoft.com/office/powerpoint/2010/main" val="597511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cap="all"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GÖLMARAMARA </a:t>
            </a:r>
            <a:endParaRPr lang="tr-TR"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135560" y="1700808"/>
            <a:ext cx="3384376"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İSMETPAŞA MEVKİİNDE ORMAN SINIRLAMA ALANI İÇİNDE ŞEHİTLİK MEZARLIĞI BULUNMAKTADIR.</a:t>
            </a:r>
          </a:p>
        </p:txBody>
      </p:sp>
      <p:sp>
        <p:nvSpPr>
          <p:cNvPr id="3" name="Yuvarlatılmış Dikdörtgen 2"/>
          <p:cNvSpPr/>
          <p:nvPr/>
        </p:nvSpPr>
        <p:spPr>
          <a:xfrm>
            <a:off x="6168009" y="2809874"/>
            <a:ext cx="2160241" cy="1483222"/>
          </a:xfrm>
          <a:prstGeom prst="round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BELEDİYESİNE AİTTİR.</a:t>
            </a:r>
          </a:p>
        </p:txBody>
      </p:sp>
      <p:cxnSp>
        <p:nvCxnSpPr>
          <p:cNvPr id="6" name="Düz Ok Bağlayıcısı 5"/>
          <p:cNvCxnSpPr/>
          <p:nvPr/>
        </p:nvCxnSpPr>
        <p:spPr>
          <a:xfrm>
            <a:off x="5375920" y="2852936"/>
            <a:ext cx="1296144"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159896" y="5085184"/>
            <a:ext cx="2808312" cy="127444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GARNİZON:6</a:t>
            </a:r>
          </a:p>
        </p:txBody>
      </p:sp>
    </p:spTree>
    <p:extLst>
      <p:ext uri="{BB962C8B-B14F-4D97-AF65-F5344CB8AC3E}">
        <p14:creationId xmlns:p14="http://schemas.microsoft.com/office/powerpoint/2010/main" val="192086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ALAŞEHİR </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2" name="Oval 1"/>
          <p:cNvSpPr/>
          <p:nvPr/>
        </p:nvSpPr>
        <p:spPr>
          <a:xfrm>
            <a:off x="2438400" y="1249836"/>
            <a:ext cx="4046190" cy="2179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YENİMAHALLE MAHALLESİNDE ASRİ MEZARLIK ALANI İÇİNDE ŞEHİTLİK OLARAK AYRILMIŞ ŞEHİTLİK MEZARLIĞI BULUNMAKTADIR.</a:t>
            </a:r>
          </a:p>
        </p:txBody>
      </p:sp>
      <p:sp>
        <p:nvSpPr>
          <p:cNvPr id="3" name="Yuvarlatılmış Dikdörtgen 2"/>
          <p:cNvSpPr/>
          <p:nvPr/>
        </p:nvSpPr>
        <p:spPr>
          <a:xfrm>
            <a:off x="6672064" y="2588966"/>
            <a:ext cx="3139802" cy="1778496"/>
          </a:xfrm>
          <a:prstGeom prst="roundRect">
            <a:avLst/>
          </a:prstGeo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MÜLKİYETİ MANİSA BÜYÜKŞEHİR BELDİYESİNDEDİR.</a:t>
            </a:r>
          </a:p>
        </p:txBody>
      </p:sp>
      <p:sp>
        <p:nvSpPr>
          <p:cNvPr id="6" name="Oval 5"/>
          <p:cNvSpPr/>
          <p:nvPr/>
        </p:nvSpPr>
        <p:spPr>
          <a:xfrm>
            <a:off x="3018656" y="4204394"/>
            <a:ext cx="3153544" cy="232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sz="1600" dirty="0">
                <a:solidFill>
                  <a:prstClr val="white"/>
                </a:solidFill>
                <a:latin typeface="Century Gothic" panose="020B0502020202020204"/>
              </a:rPr>
              <a:t>AYRICA KİLLİK MAHALLESİNDE İSTİKLAL ŞEHİTLİK ANITI BULUNMAKTADIR MÜLKİYETİ ALAŞEHİR BELEDİYESİNE AİTTİR</a:t>
            </a:r>
            <a:r>
              <a:rPr lang="tr-TR" dirty="0">
                <a:solidFill>
                  <a:prstClr val="white"/>
                </a:solidFill>
                <a:latin typeface="Century Gothic" panose="020B0502020202020204"/>
              </a:rPr>
              <a:t>.</a:t>
            </a:r>
          </a:p>
        </p:txBody>
      </p:sp>
      <p:cxnSp>
        <p:nvCxnSpPr>
          <p:cNvPr id="9" name="Düz Ok Bağlayıcısı 8"/>
          <p:cNvCxnSpPr/>
          <p:nvPr/>
        </p:nvCxnSpPr>
        <p:spPr>
          <a:xfrm>
            <a:off x="6362700" y="2420888"/>
            <a:ext cx="597396"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320136" y="4535540"/>
            <a:ext cx="2376264" cy="2061812"/>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 SAYISI:</a:t>
            </a:r>
          </a:p>
          <a:p>
            <a:pPr algn="ctr" fontAlgn="base">
              <a:spcBef>
                <a:spcPct val="0"/>
              </a:spcBef>
              <a:spcAft>
                <a:spcPct val="0"/>
              </a:spcAft>
            </a:pPr>
            <a:r>
              <a:rPr lang="tr-TR" dirty="0">
                <a:solidFill>
                  <a:prstClr val="white"/>
                </a:solidFill>
                <a:latin typeface="Century Gothic" panose="020B0502020202020204"/>
              </a:rPr>
              <a:t>GARNİZON:</a:t>
            </a:r>
          </a:p>
          <a:p>
            <a:pPr algn="ctr" fontAlgn="base">
              <a:spcBef>
                <a:spcPct val="0"/>
              </a:spcBef>
              <a:spcAft>
                <a:spcPct val="0"/>
              </a:spcAft>
            </a:pPr>
            <a:r>
              <a:rPr lang="tr-TR" dirty="0">
                <a:solidFill>
                  <a:prstClr val="white"/>
                </a:solidFill>
                <a:latin typeface="Century Gothic" panose="020B0502020202020204"/>
              </a:rPr>
              <a:t>13</a:t>
            </a:r>
          </a:p>
          <a:p>
            <a:pPr algn="ctr" fontAlgn="base">
              <a:spcBef>
                <a:spcPct val="0"/>
              </a:spcBef>
              <a:spcAft>
                <a:spcPct val="0"/>
              </a:spcAft>
            </a:pPr>
            <a:r>
              <a:rPr lang="tr-TR" dirty="0">
                <a:solidFill>
                  <a:prstClr val="white"/>
                </a:solidFill>
                <a:latin typeface="Century Gothic" panose="020B0502020202020204"/>
              </a:rPr>
              <a:t>EMNİYET:3</a:t>
            </a:r>
          </a:p>
          <a:p>
            <a:pPr algn="ctr" fontAlgn="base">
              <a:spcBef>
                <a:spcPct val="0"/>
              </a:spcBef>
              <a:spcAft>
                <a:spcPct val="0"/>
              </a:spcAft>
            </a:pPr>
            <a:endParaRPr lang="tr-TR" dirty="0">
              <a:solidFill>
                <a:prstClr val="white"/>
              </a:solidFill>
              <a:latin typeface="Century Gothic" panose="020B0502020202020204"/>
            </a:endParaRPr>
          </a:p>
        </p:txBody>
      </p:sp>
    </p:spTree>
    <p:extLst>
      <p:ext uri="{BB962C8B-B14F-4D97-AF65-F5344CB8AC3E}">
        <p14:creationId xmlns:p14="http://schemas.microsoft.com/office/powerpoint/2010/main" val="24887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7" y="313510"/>
            <a:ext cx="11564982" cy="6296296"/>
          </a:xfrm>
          <a:prstGeom prst="rect">
            <a:avLst/>
          </a:prstGeom>
        </p:spPr>
      </p:pic>
    </p:spTree>
    <p:extLst>
      <p:ext uri="{BB962C8B-B14F-4D97-AF65-F5344CB8AC3E}">
        <p14:creationId xmlns:p14="http://schemas.microsoft.com/office/powerpoint/2010/main" val="3223486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 y="243840"/>
            <a:ext cx="11547566" cy="6470469"/>
          </a:xfrm>
          <a:prstGeom prst="rect">
            <a:avLst/>
          </a:prstGeom>
        </p:spPr>
      </p:pic>
    </p:spTree>
    <p:extLst>
      <p:ext uri="{BB962C8B-B14F-4D97-AF65-F5344CB8AC3E}">
        <p14:creationId xmlns:p14="http://schemas.microsoft.com/office/powerpoint/2010/main" val="12484777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1 Başlık"/>
          <p:cNvSpPr>
            <a:spLocks noGrp="1"/>
          </p:cNvSpPr>
          <p:nvPr>
            <p:ph type="title"/>
          </p:nvPr>
        </p:nvSpPr>
        <p:spPr>
          <a:xfrm>
            <a:off x="2438400" y="279401"/>
            <a:ext cx="7848600" cy="566739"/>
          </a:xfrm>
        </p:spPr>
        <p:txBody>
          <a:bodyPr>
            <a:noAutofit/>
          </a:bodyPr>
          <a:lstStyle/>
          <a:p>
            <a:r>
              <a:rPr lang="tr-TR" sz="2700"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latin typeface="Cambria" pitchFamily="18" charset="0"/>
              </a:rPr>
              <a:t>                                     SONUÇ</a:t>
            </a:r>
            <a:endParaRPr lang="tr-TR" sz="27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endParaRPr>
          </a:p>
        </p:txBody>
      </p:sp>
      <p:sp>
        <p:nvSpPr>
          <p:cNvPr id="3" name="Oval 2"/>
          <p:cNvSpPr/>
          <p:nvPr/>
        </p:nvSpPr>
        <p:spPr>
          <a:xfrm>
            <a:off x="2711624" y="1484784"/>
            <a:ext cx="6192688" cy="2570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 İLÇELERDE VE MERKEZDE  MEVCUT ŞEHİTLİK MEZARLIKLARININ  YİKOB’A TAHSİS VE DEVRİNİN YAPILMASI  SONUCUNDA   BAKIM-ONARIM,İNŞA, DEFİN İŞLEMLERİ,KORUNMASIVE ÖDEME İŞLEMLERİNİN YİKOB TARAFINDAN YÜRÜTÜLMESİ. </a:t>
            </a:r>
          </a:p>
        </p:txBody>
      </p:sp>
      <p:sp>
        <p:nvSpPr>
          <p:cNvPr id="4" name="Yuvarlatılmış Dikdörtgen 3"/>
          <p:cNvSpPr/>
          <p:nvPr/>
        </p:nvSpPr>
        <p:spPr>
          <a:xfrm>
            <a:off x="3215680" y="4365104"/>
            <a:ext cx="5184576" cy="2160240"/>
          </a:xfrm>
          <a:prstGeom prst="roundRect">
            <a:avLst/>
          </a:prstGeom>
          <a:solidFill>
            <a:schemeClr val="accent1">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r>
              <a:rPr lang="tr-TR" dirty="0">
                <a:solidFill>
                  <a:prstClr val="white"/>
                </a:solidFill>
                <a:latin typeface="Century Gothic" panose="020B0502020202020204"/>
              </a:rPr>
              <a:t>ŞEHİTLİK MEZARLIKLARININ BULUNMADIĞI İLÇELERDE ŞEHİR MEZARLIĞINA YAKIN ALANDA GÜVENLİĞİ SAĞLANACAK  ALANLAR TESPİT EDİLMESİ  YİKOB’A TAHSİSİ SAĞLANMASI, TESPİT EDİLEN ALANLAR ŞEHİTLİK PLANINA UYGUN İNŞASI YAPILMASI.</a:t>
            </a:r>
          </a:p>
        </p:txBody>
      </p:sp>
    </p:spTree>
    <p:extLst>
      <p:ext uri="{BB962C8B-B14F-4D97-AF65-F5344CB8AC3E}">
        <p14:creationId xmlns:p14="http://schemas.microsoft.com/office/powerpoint/2010/main" val="132120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14 Diyagram"/>
          <p:cNvGraphicFramePr/>
          <p:nvPr>
            <p:extLst/>
          </p:nvPr>
        </p:nvGraphicFramePr>
        <p:xfrm>
          <a:off x="2309788" y="3906416"/>
          <a:ext cx="1553965" cy="124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ikdörtgen 1"/>
          <p:cNvSpPr/>
          <p:nvPr/>
        </p:nvSpPr>
        <p:spPr>
          <a:xfrm>
            <a:off x="357050" y="364367"/>
            <a:ext cx="11556275" cy="541324"/>
          </a:xfrm>
          <a:prstGeom prst="rect">
            <a:avLst/>
          </a:prstGeom>
        </p:spPr>
        <p:txBody>
          <a:bodyPr/>
          <a:lstStyle/>
          <a:p>
            <a:pPr fontAlgn="base">
              <a:spcBef>
                <a:spcPct val="0"/>
              </a:spcBef>
              <a:spcAft>
                <a:spcPct val="0"/>
              </a:spcAft>
              <a:buFontTx/>
              <a:buChar char="•"/>
            </a:pPr>
            <a:r>
              <a:rPr lang="tr-TR" sz="1600" b="1" dirty="0">
                <a:solidFill>
                  <a:schemeClr val="accent6">
                    <a:lumMod val="60000"/>
                    <a:lumOff val="40000"/>
                  </a:schemeClr>
                </a:solidFill>
                <a:latin typeface="Arial" pitchFamily="34" charset="0"/>
                <a:cs typeface="Arial" pitchFamily="34" charset="0"/>
              </a:rPr>
              <a:t>03/10/2016 TARİH VE  SAYISI 2016/9430 SAYILI BAKANLAR KURULU KARARI </a:t>
            </a:r>
            <a:r>
              <a:rPr lang="tr-TR" sz="1600" b="1" dirty="0" smtClean="0">
                <a:solidFill>
                  <a:schemeClr val="accent6">
                    <a:lumMod val="60000"/>
                    <a:lumOff val="40000"/>
                  </a:schemeClr>
                </a:solidFill>
                <a:latin typeface="Arial" pitchFamily="34" charset="0"/>
                <a:cs typeface="Arial" pitchFamily="34" charset="0"/>
              </a:rPr>
              <a:t>GEREĞİ ŞEHİTLİK </a:t>
            </a:r>
            <a:r>
              <a:rPr lang="tr-TR" sz="1600" b="1" dirty="0">
                <a:solidFill>
                  <a:schemeClr val="accent6">
                    <a:lumMod val="60000"/>
                    <a:lumOff val="40000"/>
                  </a:schemeClr>
                </a:solidFill>
                <a:latin typeface="Arial" pitchFamily="34" charset="0"/>
                <a:cs typeface="Arial" pitchFamily="34" charset="0"/>
              </a:rPr>
              <a:t>YÖNETMELİĞİ</a:t>
            </a:r>
          </a:p>
        </p:txBody>
      </p:sp>
      <p:sp>
        <p:nvSpPr>
          <p:cNvPr id="6" name="Dikdörtgen 5"/>
          <p:cNvSpPr/>
          <p:nvPr/>
        </p:nvSpPr>
        <p:spPr>
          <a:xfrm>
            <a:off x="478971" y="1061863"/>
            <a:ext cx="10772503" cy="451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1600" dirty="0" smtClean="0">
                <a:solidFill>
                  <a:srgbClr val="FF0000"/>
                </a:solidFill>
                <a:latin typeface="Century Gothic" panose="020B0502020202020204"/>
              </a:rPr>
              <a:t>	</a:t>
            </a:r>
            <a:r>
              <a:rPr lang="tr-TR" dirty="0" smtClean="0">
                <a:solidFill>
                  <a:srgbClr val="FFC000"/>
                </a:solidFill>
                <a:latin typeface="Times New Roman" panose="02020603050405020304" pitchFamily="18" charset="0"/>
                <a:cs typeface="Times New Roman" panose="02020603050405020304" pitchFamily="18" charset="0"/>
              </a:rPr>
              <a:t>Yine </a:t>
            </a:r>
            <a:r>
              <a:rPr lang="tr-TR" dirty="0">
                <a:solidFill>
                  <a:srgbClr val="FFC000"/>
                </a:solidFill>
                <a:latin typeface="Times New Roman" panose="02020603050405020304" pitchFamily="18" charset="0"/>
                <a:cs typeface="Times New Roman" panose="02020603050405020304" pitchFamily="18" charset="0"/>
              </a:rPr>
              <a:t>mevcut şehitliklerin kullanımına tahsis edilmiş araç, gereç ve tüm taşınırların altı ay içerisinde Yatırım İzleme ve Koordinasyon Başkanlığına devri yapılacaktır.</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Yatırım İzleme ve Koordinasyon Başkanlığınca Yönetmeliğin 7 </a:t>
            </a:r>
            <a:r>
              <a:rPr lang="tr-TR" dirty="0" err="1">
                <a:solidFill>
                  <a:srgbClr val="FFC000"/>
                </a:solidFill>
                <a:latin typeface="Times New Roman" panose="02020603050405020304" pitchFamily="18" charset="0"/>
                <a:cs typeface="Times New Roman" panose="02020603050405020304" pitchFamily="18" charset="0"/>
              </a:rPr>
              <a:t>nci</a:t>
            </a:r>
            <a:r>
              <a:rPr lang="tr-TR" dirty="0">
                <a:solidFill>
                  <a:srgbClr val="FFC000"/>
                </a:solidFill>
                <a:latin typeface="Times New Roman" panose="02020603050405020304" pitchFamily="18" charset="0"/>
                <a:cs typeface="Times New Roman" panose="02020603050405020304" pitchFamily="18" charset="0"/>
              </a:rPr>
              <a:t> maddesinde sayılan şartları taşıyan yerler ilgili kurum ve kuruluşlarla koordinasyon kurularak  belirlenecek ve belirlenen şehitlik yerleri edinilerek Yatırım İzleme ve Koordinasyon Başkanlığı adına tapuya tescil ettirilecektir. Bununla beraber şehitlik yeri olarak belirlenen alan içerisinde Hazinenin özel mülkiyetinde bulunan taşınmazlar ve/veya Devlerin hüküm ve tasarrufu altındaki yerler ile mülkiyeti kamu idarelerine ait taşınmazların bulunması halinde bu taşınmazlar şehitlik olarak kullanılmak üzere duruma göre Maliye Bakanlığı yada maliki kamu idaresi tarafından Yatırım İzleme ve Koordinasyon Başkanlığına tahsis edilecektir.</a:t>
            </a:r>
            <a:r>
              <a:rPr lang="tr-TR" sz="1600" dirty="0">
                <a:solidFill>
                  <a:prstClr val="white"/>
                </a:solidFill>
                <a:latin typeface="Century Gothic" panose="020B0502020202020204"/>
              </a:rPr>
              <a:t/>
            </a:r>
            <a:br>
              <a:rPr lang="tr-TR" sz="1600" dirty="0">
                <a:solidFill>
                  <a:prstClr val="white"/>
                </a:solidFill>
                <a:latin typeface="Century Gothic" panose="020B0502020202020204"/>
              </a:rPr>
            </a:br>
            <a:endParaRPr lang="tr-TR" sz="1600" dirty="0">
              <a:solidFill>
                <a:prstClr val="white"/>
              </a:solidFill>
              <a:latin typeface="Century Gothic" panose="020B0502020202020204"/>
            </a:endParaRPr>
          </a:p>
        </p:txBody>
      </p:sp>
    </p:spTree>
    <p:extLst>
      <p:ext uri="{BB962C8B-B14F-4D97-AF65-F5344CB8AC3E}">
        <p14:creationId xmlns:p14="http://schemas.microsoft.com/office/powerpoint/2010/main" val="354554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7 Diyagram"/>
          <p:cNvGraphicFramePr/>
          <p:nvPr>
            <p:extLst>
              <p:ext uri="{D42A27DB-BD31-4B8C-83A1-F6EECF244321}">
                <p14:modId xmlns:p14="http://schemas.microsoft.com/office/powerpoint/2010/main" val="1222915675"/>
              </p:ext>
            </p:extLst>
          </p:nvPr>
        </p:nvGraphicFramePr>
        <p:xfrm>
          <a:off x="1144663" y="836023"/>
          <a:ext cx="889248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14 Diyagram"/>
          <p:cNvGraphicFramePr/>
          <p:nvPr>
            <p:extLst/>
          </p:nvPr>
        </p:nvGraphicFramePr>
        <p:xfrm>
          <a:off x="2309788" y="3906416"/>
          <a:ext cx="1553965" cy="1249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Dikdörtgen 2"/>
          <p:cNvSpPr/>
          <p:nvPr/>
        </p:nvSpPr>
        <p:spPr>
          <a:xfrm>
            <a:off x="209006" y="836023"/>
            <a:ext cx="11582400" cy="5157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900" dirty="0">
                <a:solidFill>
                  <a:srgbClr val="FFC000"/>
                </a:solidFill>
                <a:latin typeface="Century Gothic" panose="020B0502020202020204"/>
              </a:rPr>
              <a:t> </a:t>
            </a:r>
            <a:r>
              <a:rPr lang="tr-TR" dirty="0">
                <a:solidFill>
                  <a:srgbClr val="FFC000"/>
                </a:solidFill>
                <a:latin typeface="Times New Roman" panose="02020603050405020304" pitchFamily="18" charset="0"/>
                <a:cs typeface="Times New Roman" panose="02020603050405020304" pitchFamily="18" charset="0"/>
              </a:rPr>
              <a:t>Esas olarak; şehitlik yerlerinin tespiti, tescili, tahsisi, yönetimi, inşası, bakımı, onarımı ve koruma işlemleri ile şehitliklere kimlerin defnedileceğine ilişkin usul ve esaslar yayımı tarihinden itibaren bir ay sonra yürürlüğe girecek olan iş bu Yönetmelik hükümlerine göre yürütülecektir.     </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Bu kapsamdaki iş ve işlemler kendisine görev ve sorumluluk yüklenilen tüm kurumlarca aksatılmaksızın yerine getirilecektir.</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Ayrıca anılan Yönetmeliğin Geçici 1 inci maddesi uyarınca; bu Yönetmeliğin yürürlüğe girdiği tarihten önce kamu idarelerine şehitlik olarak tahsis edilmiş alan içerisinde kalan Hazinenin özel mülkiyetinde bulunan taşınmazların ve/veya Devletin hüküm ve tasarrufu altındaki yerler ile mülkiyeti kamu idarelerine ait taşınmazların, şehitlik olarak kullanılmak üzere 1 yıl içerisinde Maliye Bakanlığı veya maliki kamu idaresi tarafından Yatırım İzleme ve Koordinasyon Başkanlığına tahsisi sağlanacaktır.</a:t>
            </a:r>
            <a:r>
              <a:rPr lang="tr-TR" dirty="0">
                <a:solidFill>
                  <a:prstClr val="white"/>
                </a:solidFill>
                <a:latin typeface="Times New Roman" panose="02020603050405020304" pitchFamily="18" charset="0"/>
                <a:cs typeface="Times New Roman" panose="02020603050405020304" pitchFamily="18" charset="0"/>
              </a:rPr>
              <a:t/>
            </a:r>
            <a:br>
              <a:rPr lang="tr-TR" dirty="0">
                <a:solidFill>
                  <a:prstClr val="white"/>
                </a:solidFill>
                <a:latin typeface="Times New Roman" panose="02020603050405020304" pitchFamily="18" charset="0"/>
                <a:cs typeface="Times New Roman" panose="02020603050405020304" pitchFamily="18" charset="0"/>
              </a:rPr>
            </a:br>
            <a:r>
              <a:rPr lang="tr-TR" dirty="0">
                <a:solidFill>
                  <a:prstClr val="white"/>
                </a:solidFill>
                <a:latin typeface="Century Gothic" panose="020B0502020202020204"/>
              </a:rPr>
              <a:t/>
            </a:r>
            <a:br>
              <a:rPr lang="tr-TR" dirty="0">
                <a:solidFill>
                  <a:prstClr val="white"/>
                </a:solidFill>
                <a:latin typeface="Century Gothic" panose="020B0502020202020204"/>
              </a:rPr>
            </a:br>
            <a:endParaRPr lang="tr-TR" dirty="0">
              <a:solidFill>
                <a:prstClr val="white"/>
              </a:solidFill>
              <a:latin typeface="Century Gothic" panose="020B0502020202020204"/>
            </a:endParaRPr>
          </a:p>
        </p:txBody>
      </p:sp>
    </p:spTree>
    <p:extLst>
      <p:ext uri="{BB962C8B-B14F-4D97-AF65-F5344CB8AC3E}">
        <p14:creationId xmlns:p14="http://schemas.microsoft.com/office/powerpoint/2010/main" val="220996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graphicEl>
                                              <a:dgm id="{1135E6CB-3791-4AC0-9048-B56E4F0E9331}"/>
                                            </p:graphicEl>
                                          </p:spTgt>
                                        </p:tgtEl>
                                        <p:attrNameLst>
                                          <p:attrName>style.visibility</p:attrName>
                                        </p:attrNameLst>
                                      </p:cBhvr>
                                      <p:to>
                                        <p:strVal val="visible"/>
                                      </p:to>
                                    </p:set>
                                    <p:animEffect transition="in" filter="box(in)">
                                      <p:cBhvr>
                                        <p:cTn id="7" dur="500"/>
                                        <p:tgtEl>
                                          <p:spTgt spid="8">
                                            <p:graphicEl>
                                              <a:dgm id="{1135E6CB-3791-4AC0-9048-B56E4F0E9331}"/>
                                            </p:graphic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graphicEl>
                                              <a:dgm id="{208C97A2-F28F-4E4A-B7BC-95275A426893}"/>
                                            </p:graphicEl>
                                          </p:spTgt>
                                        </p:tgtEl>
                                        <p:attrNameLst>
                                          <p:attrName>style.visibility</p:attrName>
                                        </p:attrNameLst>
                                      </p:cBhvr>
                                      <p:to>
                                        <p:strVal val="visible"/>
                                      </p:to>
                                    </p:set>
                                    <p:animEffect transition="in" filter="box(in)">
                                      <p:cBhvr>
                                        <p:cTn id="10" dur="500"/>
                                        <p:tgtEl>
                                          <p:spTgt spid="8">
                                            <p:graphicEl>
                                              <a:dgm id="{208C97A2-F28F-4E4A-B7BC-95275A426893}"/>
                                            </p:graphic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1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14 Diyagram"/>
          <p:cNvGraphicFramePr/>
          <p:nvPr>
            <p:extLst/>
          </p:nvPr>
        </p:nvGraphicFramePr>
        <p:xfrm>
          <a:off x="2309788" y="3906416"/>
          <a:ext cx="1553965" cy="1249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ikdörtgen 8"/>
          <p:cNvSpPr/>
          <p:nvPr/>
        </p:nvSpPr>
        <p:spPr>
          <a:xfrm>
            <a:off x="139338" y="653143"/>
            <a:ext cx="11591108" cy="5956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dirty="0">
                <a:solidFill>
                  <a:srgbClr val="FFC000"/>
                </a:solidFill>
                <a:latin typeface="Times New Roman" panose="02020603050405020304" pitchFamily="18" charset="0"/>
                <a:cs typeface="Times New Roman" panose="02020603050405020304" pitchFamily="18" charset="0"/>
              </a:rPr>
              <a:t>Şehitliklerin yönetim, inşa, bakım, onarım ve koruma işlemleri ile bu çalışmalara ilişkin ödenek planlama ve keşif raporlarının hazırlanması Yatırım İzleme ve Koordinasyon Başkanlığınca yürütülecek olup, bu kapsamda şehitliklerin düzenlenmesi çalışmalarında talep edilen hususlar Belediyeler ve ilgili diğer kamu kurum ve kuruluşlarınca yerine getirilecektir.</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a:r>
            <a:br>
              <a:rPr lang="tr-TR" dirty="0">
                <a:solidFill>
                  <a:srgbClr val="FFC000"/>
                </a:solidFill>
                <a:latin typeface="Times New Roman" panose="02020603050405020304" pitchFamily="18" charset="0"/>
                <a:cs typeface="Times New Roman" panose="02020603050405020304" pitchFamily="18" charset="0"/>
              </a:rPr>
            </a:br>
            <a:r>
              <a:rPr lang="tr-TR" dirty="0">
                <a:solidFill>
                  <a:srgbClr val="FFC000"/>
                </a:solidFill>
                <a:latin typeface="Times New Roman" panose="02020603050405020304" pitchFamily="18" charset="0"/>
                <a:cs typeface="Times New Roman" panose="02020603050405020304" pitchFamily="18" charset="0"/>
              </a:rPr>
              <a:t>        Şehitliklere defnedilecek kişilerin tespiti anılan Yönetmeliğin 3 üncü maddesi kapsamında değerlendirilerek defin kararı 4 üncü maddede sayılan kurumlarca verilecek olup, ilgili mevzuatına göre şehit defin kararının Valiliğimce verilmesini gerektiren hallerde buna ilişkin çalışmalar ilgisine göre İl Emniyet Müdürlüğü, İl Jandarma Komutanlığı ve Aile Sosyal Politikalar İl Müdürlüğünce yürütülecektir.</a:t>
            </a:r>
            <a:r>
              <a:rPr lang="tr-TR" dirty="0">
                <a:solidFill>
                  <a:srgbClr val="FFC000"/>
                </a:solidFill>
                <a:latin typeface="Century Gothic" panose="020B0502020202020204"/>
              </a:rPr>
              <a:t/>
            </a:r>
            <a:br>
              <a:rPr lang="tr-TR" dirty="0">
                <a:solidFill>
                  <a:srgbClr val="FFC000"/>
                </a:solidFill>
                <a:latin typeface="Century Gothic" panose="020B0502020202020204"/>
              </a:rPr>
            </a:br>
            <a:endParaRPr lang="tr-TR" dirty="0">
              <a:solidFill>
                <a:srgbClr val="FFC000"/>
              </a:solidFill>
              <a:latin typeface="Century Gothic" panose="020B0502020202020204"/>
            </a:endParaRPr>
          </a:p>
        </p:txBody>
      </p:sp>
    </p:spTree>
    <p:extLst>
      <p:ext uri="{BB962C8B-B14F-4D97-AF65-F5344CB8AC3E}">
        <p14:creationId xmlns:p14="http://schemas.microsoft.com/office/powerpoint/2010/main" val="122384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209005" y="260648"/>
            <a:ext cx="11747863" cy="764704"/>
          </a:xfrm>
        </p:spPr>
        <p:txBody>
          <a:bodyPr>
            <a:normAutofit/>
          </a:bodyPr>
          <a:lstStyle/>
          <a:p>
            <a:pPr algn="ctr"/>
            <a:r>
              <a:rPr lang="tr-TR" sz="2800" b="1" dirty="0">
                <a:solidFill>
                  <a:srgbClr val="C00000"/>
                </a:solidFill>
                <a:latin typeface="Cambria" pitchFamily="18" charset="0"/>
              </a:rPr>
              <a:t>ŞEHİTLİKLERDE TUTULACAK KAYITLAR</a:t>
            </a:r>
          </a:p>
        </p:txBody>
      </p:sp>
      <p:sp>
        <p:nvSpPr>
          <p:cNvPr id="15363" name="2 İçerik Yer Tutucusu"/>
          <p:cNvSpPr>
            <a:spLocks noGrp="1"/>
          </p:cNvSpPr>
          <p:nvPr>
            <p:ph idx="1"/>
          </p:nvPr>
        </p:nvSpPr>
        <p:spPr>
          <a:xfrm>
            <a:off x="1662336" y="1705454"/>
            <a:ext cx="8291264" cy="4536504"/>
          </a:xfrm>
        </p:spPr>
        <p:txBody>
          <a:bodyPr>
            <a:normAutofit/>
          </a:bodyPr>
          <a:lstStyle/>
          <a:p>
            <a:pPr>
              <a:buFont typeface="Arial" charset="0"/>
              <a:buNone/>
            </a:pPr>
            <a:endParaRPr lang="tr-TR" sz="2000" dirty="0"/>
          </a:p>
          <a:p>
            <a:pPr>
              <a:buFont typeface="Arial" charset="0"/>
              <a:buNone/>
            </a:pPr>
            <a:endParaRPr lang="tr-TR" sz="2000" dirty="0"/>
          </a:p>
          <a:p>
            <a:pPr>
              <a:buFont typeface="Arial" charset="0"/>
              <a:buNone/>
            </a:pPr>
            <a:endParaRPr lang="tr-TR" sz="2000" dirty="0"/>
          </a:p>
          <a:p>
            <a:pPr>
              <a:buFont typeface="Arial" charset="0"/>
              <a:buNone/>
            </a:pPr>
            <a:endParaRPr lang="tr-TR" dirty="0" smtClean="0"/>
          </a:p>
        </p:txBody>
      </p:sp>
      <p:sp>
        <p:nvSpPr>
          <p:cNvPr id="2" name="Dikdörtgen 1"/>
          <p:cNvSpPr/>
          <p:nvPr/>
        </p:nvSpPr>
        <p:spPr>
          <a:xfrm>
            <a:off x="2279576" y="1430017"/>
            <a:ext cx="8013576" cy="4524315"/>
          </a:xfrm>
          <a:prstGeom prst="rect">
            <a:avLst/>
          </a:prstGeom>
        </p:spPr>
        <p:txBody>
          <a:bodyPr wrap="square">
            <a:spAutoFit/>
          </a:bodyPr>
          <a:lstStyle/>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(1) Şehitliklerde bir kayıt defteri bulunur. Bu defterde aşağıdaki hususlara yer verilir.</a:t>
            </a:r>
          </a:p>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a) Şehitliğe defnedilenin kimlik bilgileri.</a:t>
            </a:r>
          </a:p>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b) Fotoğraf.</a:t>
            </a:r>
          </a:p>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c) Ölüm tarihi ve defin tarihi.</a:t>
            </a:r>
          </a:p>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ç) Şehitliğe defnedilme sebebi.</a:t>
            </a:r>
          </a:p>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d) Şehitliğe defin kararı veren makamın yazısının tarih ve numarası.</a:t>
            </a:r>
          </a:p>
          <a:p>
            <a:pPr fontAlgn="base">
              <a:spcBef>
                <a:spcPct val="0"/>
              </a:spcBef>
              <a:spcAft>
                <a:spcPct val="0"/>
              </a:spcAft>
            </a:pPr>
            <a:r>
              <a:rPr lang="tr-TR" sz="2400" dirty="0">
                <a:solidFill>
                  <a:prstClr val="black"/>
                </a:solidFill>
                <a:latin typeface="Times New Roman" panose="02020603050405020304" pitchFamily="18" charset="0"/>
                <a:cs typeface="Arial" pitchFamily="34" charset="0"/>
              </a:rPr>
              <a:t>e) Şehitlikte defnedildiği yere ait ada, parsel ve mezar numaraları.</a:t>
            </a:r>
          </a:p>
          <a:p>
            <a:pPr fontAlgn="base">
              <a:spcBef>
                <a:spcPct val="0"/>
              </a:spcBef>
              <a:spcAft>
                <a:spcPct val="0"/>
              </a:spcAft>
            </a:pPr>
            <a:r>
              <a:rPr lang="sv-SE" sz="2400" dirty="0">
                <a:solidFill>
                  <a:prstClr val="black"/>
                </a:solidFill>
                <a:latin typeface="Times New Roman" panose="02020603050405020304" pitchFamily="18" charset="0"/>
                <a:cs typeface="Arial" pitchFamily="34" charset="0"/>
              </a:rPr>
              <a:t>(2) Şehitliğe defin kararı veren makamın talep etmesi halinde birinci fıkrada yer alan</a:t>
            </a:r>
            <a:r>
              <a:rPr lang="tr-TR" sz="2400" dirty="0">
                <a:solidFill>
                  <a:prstClr val="black"/>
                </a:solidFill>
                <a:latin typeface="Times New Roman" panose="02020603050405020304" pitchFamily="18" charset="0"/>
                <a:cs typeface="Arial" pitchFamily="34" charset="0"/>
              </a:rPr>
              <a:t> bilgiler kayıt defterine kaydedilmez.</a:t>
            </a:r>
            <a:endParaRPr lang="tr-TR" sz="2400" dirty="0">
              <a:solidFill>
                <a:prstClr val="black"/>
              </a:solidFill>
              <a:latin typeface="Arial" pitchFamily="34" charset="0"/>
              <a:cs typeface="Arial" pitchFamily="34" charset="0"/>
            </a:endParaRPr>
          </a:p>
        </p:txBody>
      </p:sp>
      <p:sp>
        <p:nvSpPr>
          <p:cNvPr id="4" name="Dikdörtgen 3"/>
          <p:cNvSpPr/>
          <p:nvPr/>
        </p:nvSpPr>
        <p:spPr>
          <a:xfrm>
            <a:off x="209005" y="1105989"/>
            <a:ext cx="11747863" cy="5660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tr-TR" sz="2400" dirty="0">
                <a:solidFill>
                  <a:srgbClr val="FFC000"/>
                </a:solidFill>
                <a:latin typeface="Times New Roman" panose="02020603050405020304" pitchFamily="18" charset="0"/>
              </a:rPr>
              <a:t>(1) Şehitliklerde bir kayıt defteri bulunur. Bu defterde aşağıdaki hususlara yer verilir.</a:t>
            </a:r>
          </a:p>
          <a:p>
            <a:pPr fontAlgn="base">
              <a:spcBef>
                <a:spcPct val="0"/>
              </a:spcBef>
              <a:spcAft>
                <a:spcPct val="0"/>
              </a:spcAft>
            </a:pPr>
            <a:r>
              <a:rPr lang="tr-TR" sz="2400" dirty="0">
                <a:solidFill>
                  <a:srgbClr val="FFC000"/>
                </a:solidFill>
                <a:latin typeface="Times New Roman" panose="02020603050405020304" pitchFamily="18" charset="0"/>
              </a:rPr>
              <a:t>a) Şehitliğe defnedilenin kimlik bilgileri.</a:t>
            </a:r>
          </a:p>
          <a:p>
            <a:pPr fontAlgn="base">
              <a:spcBef>
                <a:spcPct val="0"/>
              </a:spcBef>
              <a:spcAft>
                <a:spcPct val="0"/>
              </a:spcAft>
            </a:pPr>
            <a:r>
              <a:rPr lang="tr-TR" sz="2400" dirty="0">
                <a:solidFill>
                  <a:srgbClr val="FFC000"/>
                </a:solidFill>
                <a:latin typeface="Times New Roman" panose="02020603050405020304" pitchFamily="18" charset="0"/>
              </a:rPr>
              <a:t>b) Fotoğraf.</a:t>
            </a:r>
          </a:p>
          <a:p>
            <a:pPr fontAlgn="base">
              <a:spcBef>
                <a:spcPct val="0"/>
              </a:spcBef>
              <a:spcAft>
                <a:spcPct val="0"/>
              </a:spcAft>
            </a:pPr>
            <a:r>
              <a:rPr lang="tr-TR" sz="2400" dirty="0">
                <a:solidFill>
                  <a:srgbClr val="FFC000"/>
                </a:solidFill>
                <a:latin typeface="Times New Roman" panose="02020603050405020304" pitchFamily="18" charset="0"/>
              </a:rPr>
              <a:t>c) Ölüm tarihi ve defin tarihi.</a:t>
            </a:r>
          </a:p>
          <a:p>
            <a:pPr fontAlgn="base">
              <a:spcBef>
                <a:spcPct val="0"/>
              </a:spcBef>
              <a:spcAft>
                <a:spcPct val="0"/>
              </a:spcAft>
            </a:pPr>
            <a:r>
              <a:rPr lang="tr-TR" sz="2400" dirty="0">
                <a:solidFill>
                  <a:srgbClr val="FFC000"/>
                </a:solidFill>
                <a:latin typeface="Times New Roman" panose="02020603050405020304" pitchFamily="18" charset="0"/>
              </a:rPr>
              <a:t>ç) Şehitliğe defnedilme sebebi.</a:t>
            </a:r>
          </a:p>
          <a:p>
            <a:pPr fontAlgn="base">
              <a:spcBef>
                <a:spcPct val="0"/>
              </a:spcBef>
              <a:spcAft>
                <a:spcPct val="0"/>
              </a:spcAft>
            </a:pPr>
            <a:r>
              <a:rPr lang="tr-TR" sz="2400" dirty="0">
                <a:solidFill>
                  <a:srgbClr val="FFC000"/>
                </a:solidFill>
                <a:latin typeface="Times New Roman" panose="02020603050405020304" pitchFamily="18" charset="0"/>
              </a:rPr>
              <a:t>d) Şehitliğe defin kararı veren makamın yazısının tarih ve numarası.</a:t>
            </a:r>
          </a:p>
          <a:p>
            <a:pPr fontAlgn="base">
              <a:spcBef>
                <a:spcPct val="0"/>
              </a:spcBef>
              <a:spcAft>
                <a:spcPct val="0"/>
              </a:spcAft>
            </a:pPr>
            <a:r>
              <a:rPr lang="tr-TR" sz="2400" dirty="0">
                <a:solidFill>
                  <a:srgbClr val="FFC000"/>
                </a:solidFill>
                <a:latin typeface="Times New Roman" panose="02020603050405020304" pitchFamily="18" charset="0"/>
              </a:rPr>
              <a:t>e) Şehitlikte defnedildiği yere ait ada, parsel ve mezar numaraları.</a:t>
            </a:r>
          </a:p>
          <a:p>
            <a:pPr fontAlgn="base">
              <a:spcBef>
                <a:spcPct val="0"/>
              </a:spcBef>
              <a:spcAft>
                <a:spcPct val="0"/>
              </a:spcAft>
            </a:pPr>
            <a:r>
              <a:rPr lang="sv-SE" sz="2400" dirty="0">
                <a:solidFill>
                  <a:srgbClr val="FFC000"/>
                </a:solidFill>
                <a:latin typeface="Times New Roman" panose="02020603050405020304" pitchFamily="18" charset="0"/>
              </a:rPr>
              <a:t>(2) Şehitliğe defin kararı veren makamın talep etmesi halinde birinci fıkrada yer alan</a:t>
            </a:r>
            <a:r>
              <a:rPr lang="tr-TR" sz="2400" dirty="0">
                <a:solidFill>
                  <a:srgbClr val="FFC000"/>
                </a:solidFill>
                <a:latin typeface="Times New Roman" panose="02020603050405020304" pitchFamily="18" charset="0"/>
              </a:rPr>
              <a:t> bilgiler kayıt defterine kaydedilmez.</a:t>
            </a:r>
            <a:endParaRPr lang="tr-TR" sz="2400" dirty="0">
              <a:solidFill>
                <a:srgbClr val="FFC000"/>
              </a:solidFill>
              <a:latin typeface="Century Gothic" panose="020B0502020202020204"/>
            </a:endParaRPr>
          </a:p>
        </p:txBody>
      </p:sp>
    </p:spTree>
    <p:extLst>
      <p:ext uri="{BB962C8B-B14F-4D97-AF65-F5344CB8AC3E}">
        <p14:creationId xmlns:p14="http://schemas.microsoft.com/office/powerpoint/2010/main" val="97826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88883" y="620109"/>
            <a:ext cx="3426372" cy="2627587"/>
          </a:xfrm>
          <a:prstGeom prst="ellipse">
            <a:avLst/>
          </a:prstGeom>
          <a:solidFill>
            <a:schemeClr val="accent1">
              <a:lumMod val="20000"/>
              <a:lumOff val="80000"/>
            </a:schemeClr>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prstClr val="black"/>
                </a:solidFill>
              </a:rPr>
              <a:t>Gölmarmara</a:t>
            </a:r>
            <a:r>
              <a:rPr lang="tr-TR" sz="1400" b="1" dirty="0">
                <a:solidFill>
                  <a:prstClr val="black"/>
                </a:solidFill>
              </a:rPr>
              <a:t> </a:t>
            </a:r>
            <a:r>
              <a:rPr lang="tr-TR" sz="1400" dirty="0">
                <a:solidFill>
                  <a:prstClr val="black"/>
                </a:solidFill>
              </a:rPr>
              <a:t>ilçesinde ;İsmet Paşa mevkiinde orman sınırlama alanı içersin de şehitlik mezarlığı bulunmakta </a:t>
            </a:r>
            <a:r>
              <a:rPr lang="tr-TR" sz="1400" dirty="0" err="1">
                <a:solidFill>
                  <a:prstClr val="black"/>
                </a:solidFill>
              </a:rPr>
              <a:t>dır</a:t>
            </a:r>
            <a:r>
              <a:rPr lang="tr-TR" sz="1400" dirty="0">
                <a:solidFill>
                  <a:prstClr val="black"/>
                </a:solidFill>
              </a:rPr>
              <a:t>. Tahsis işlemi tamamlanmadı</a:t>
            </a:r>
            <a:r>
              <a:rPr lang="tr-TR" dirty="0">
                <a:solidFill>
                  <a:prstClr val="black"/>
                </a:solidFill>
              </a:rPr>
              <a:t>.</a:t>
            </a:r>
          </a:p>
        </p:txBody>
      </p:sp>
      <p:sp>
        <p:nvSpPr>
          <p:cNvPr id="8" name="Oval 7"/>
          <p:cNvSpPr/>
          <p:nvPr/>
        </p:nvSpPr>
        <p:spPr>
          <a:xfrm>
            <a:off x="4217933" y="4215303"/>
            <a:ext cx="3738398" cy="2558284"/>
          </a:xfrm>
          <a:prstGeom prst="ellipse">
            <a:avLst/>
          </a:prstGeom>
          <a:solidFill>
            <a:schemeClr val="accent1">
              <a:lumMod val="40000"/>
              <a:lumOff val="6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400" b="1" dirty="0">
                <a:solidFill>
                  <a:schemeClr val="tx1"/>
                </a:solidFill>
              </a:rPr>
              <a:t>Kula</a:t>
            </a:r>
            <a:r>
              <a:rPr lang="tr-TR" sz="1200" dirty="0">
                <a:solidFill>
                  <a:schemeClr val="tx1"/>
                </a:solidFill>
              </a:rPr>
              <a:t> </a:t>
            </a:r>
            <a:r>
              <a:rPr lang="tr-TR" sz="1200" dirty="0" err="1">
                <a:solidFill>
                  <a:schemeClr val="tx1"/>
                </a:solidFill>
              </a:rPr>
              <a:t>İlçesinde;Alançeşme</a:t>
            </a:r>
            <a:r>
              <a:rPr lang="tr-TR" sz="1200" dirty="0">
                <a:solidFill>
                  <a:schemeClr val="tx1"/>
                </a:solidFill>
              </a:rPr>
              <a:t> caddesinde 775 m2 </a:t>
            </a:r>
            <a:r>
              <a:rPr lang="tr-TR" sz="1200" dirty="0" err="1">
                <a:solidFill>
                  <a:schemeClr val="tx1"/>
                </a:solidFill>
              </a:rPr>
              <a:t>lik</a:t>
            </a:r>
            <a:r>
              <a:rPr lang="tr-TR" sz="1200" dirty="0">
                <a:solidFill>
                  <a:schemeClr val="tx1"/>
                </a:solidFill>
              </a:rPr>
              <a:t> bağımsız şehitlik bulunmakta olup mülkiyeti Kula </a:t>
            </a:r>
            <a:r>
              <a:rPr lang="tr-TR" sz="1200" dirty="0" err="1">
                <a:solidFill>
                  <a:schemeClr val="tx1"/>
                </a:solidFill>
              </a:rPr>
              <a:t>Belediyesindedir.Tahsis</a:t>
            </a:r>
            <a:r>
              <a:rPr lang="tr-TR" sz="1200" dirty="0">
                <a:solidFill>
                  <a:schemeClr val="tx1"/>
                </a:solidFill>
              </a:rPr>
              <a:t> işlemi </a:t>
            </a:r>
            <a:r>
              <a:rPr lang="tr-TR" sz="1200" dirty="0" err="1">
                <a:solidFill>
                  <a:schemeClr val="tx1"/>
                </a:solidFill>
              </a:rPr>
              <a:t>tamamlanmıştır.Ayrıca</a:t>
            </a:r>
            <a:r>
              <a:rPr lang="tr-TR" sz="1200" dirty="0">
                <a:solidFill>
                  <a:schemeClr val="tx1"/>
                </a:solidFill>
              </a:rPr>
              <a:t> Şehitlik olarak tespit edilen mülkiyeti Maliye Hazinesinde olan yerin tahsis işlemi için Kula Mal Müdürlüğü tarafından Bakanlıktan görüş alındıktan sonra tamamlanacaktır.</a:t>
            </a:r>
          </a:p>
        </p:txBody>
      </p:sp>
      <p:sp>
        <p:nvSpPr>
          <p:cNvPr id="9" name="Oval 8"/>
          <p:cNvSpPr/>
          <p:nvPr/>
        </p:nvSpPr>
        <p:spPr>
          <a:xfrm>
            <a:off x="8678260" y="3499944"/>
            <a:ext cx="2691304" cy="2848304"/>
          </a:xfrm>
          <a:prstGeom prst="ellipse">
            <a:avLst/>
          </a:prstGeom>
          <a:solidFill>
            <a:schemeClr val="accent1">
              <a:lumMod val="60000"/>
              <a:lumOff val="4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ln>
                  <a:solidFill>
                    <a:srgbClr val="C00000"/>
                  </a:solidFill>
                </a:ln>
                <a:solidFill>
                  <a:prstClr val="black"/>
                </a:solidFill>
              </a:rPr>
              <a:t>Ahmetli</a:t>
            </a:r>
            <a:r>
              <a:rPr lang="tr-TR" sz="1400" dirty="0">
                <a:ln>
                  <a:solidFill>
                    <a:srgbClr val="C00000"/>
                  </a:solidFill>
                </a:ln>
                <a:solidFill>
                  <a:prstClr val="black"/>
                </a:solidFill>
              </a:rPr>
              <a:t> </a:t>
            </a:r>
            <a:r>
              <a:rPr lang="tr-TR" sz="1200" dirty="0">
                <a:ln>
                  <a:solidFill>
                    <a:srgbClr val="C00000"/>
                  </a:solidFill>
                </a:ln>
                <a:solidFill>
                  <a:prstClr val="black"/>
                </a:solidFill>
              </a:rPr>
              <a:t>İlçesinde şehitlik bulunmamaktadır. Şehitlik alan tespit çalışması yapılarak şehitlik mezarlığı projesi </a:t>
            </a:r>
            <a:r>
              <a:rPr lang="tr-TR" sz="1200" dirty="0" smtClean="0">
                <a:ln>
                  <a:solidFill>
                    <a:srgbClr val="C00000"/>
                  </a:solidFill>
                </a:ln>
                <a:solidFill>
                  <a:prstClr val="black"/>
                </a:solidFill>
              </a:rPr>
              <a:t>uygulanacaktır.</a:t>
            </a:r>
            <a:endParaRPr lang="tr-TR" sz="1200" dirty="0">
              <a:ln>
                <a:solidFill>
                  <a:srgbClr val="C00000"/>
                </a:solidFill>
              </a:ln>
              <a:solidFill>
                <a:prstClr val="black"/>
              </a:solidFill>
            </a:endParaRPr>
          </a:p>
          <a:p>
            <a:pPr lvl="0" algn="ctr"/>
            <a:endParaRPr lang="tr-TR" dirty="0">
              <a:ln>
                <a:solidFill>
                  <a:srgbClr val="C00000"/>
                </a:solidFill>
              </a:ln>
              <a:solidFill>
                <a:prstClr val="black"/>
              </a:solidFill>
            </a:endParaRPr>
          </a:p>
        </p:txBody>
      </p:sp>
      <p:sp>
        <p:nvSpPr>
          <p:cNvPr id="11" name="Oval 10"/>
          <p:cNvSpPr/>
          <p:nvPr/>
        </p:nvSpPr>
        <p:spPr>
          <a:xfrm>
            <a:off x="8208579" y="462455"/>
            <a:ext cx="3531476" cy="2448911"/>
          </a:xfrm>
          <a:prstGeom prst="ellipse">
            <a:avLst/>
          </a:prstGeom>
          <a:solidFill>
            <a:schemeClr val="accent1">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600" b="1" dirty="0">
                <a:solidFill>
                  <a:prstClr val="white"/>
                </a:solidFill>
              </a:rPr>
              <a:t>Alaşehir </a:t>
            </a:r>
            <a:r>
              <a:rPr lang="tr-TR" sz="1100" dirty="0">
                <a:solidFill>
                  <a:prstClr val="white"/>
                </a:solidFill>
              </a:rPr>
              <a:t>;  Yenimahalle  beldesinde</a:t>
            </a:r>
            <a:r>
              <a:rPr lang="tr-TR" sz="1400" dirty="0">
                <a:solidFill>
                  <a:prstClr val="white"/>
                </a:solidFill>
              </a:rPr>
              <a:t> </a:t>
            </a:r>
            <a:r>
              <a:rPr lang="tr-TR" sz="1100" dirty="0">
                <a:solidFill>
                  <a:prstClr val="white"/>
                </a:solidFill>
              </a:rPr>
              <a:t>asri</a:t>
            </a:r>
            <a:r>
              <a:rPr lang="tr-TR" sz="1400" dirty="0">
                <a:solidFill>
                  <a:prstClr val="white"/>
                </a:solidFill>
              </a:rPr>
              <a:t> </a:t>
            </a:r>
            <a:r>
              <a:rPr lang="tr-TR" sz="1100" dirty="0">
                <a:solidFill>
                  <a:prstClr val="white"/>
                </a:solidFill>
              </a:rPr>
              <a:t>mezarlık alanı içerisinde mevcut ayrılmış şehit  mezarlığı bulunmaktadır. Mülkiyeti Büyükşehir  Belediyesi’ndedir. Tahsis işlemleri tamamlanmadı.</a:t>
            </a:r>
          </a:p>
          <a:p>
            <a:pPr lvl="0" algn="ctr"/>
            <a:r>
              <a:rPr lang="tr-TR" sz="1100" dirty="0" err="1">
                <a:solidFill>
                  <a:prstClr val="white"/>
                </a:solidFill>
              </a:rPr>
              <a:t>Killik</a:t>
            </a:r>
            <a:r>
              <a:rPr lang="tr-TR" sz="1100" dirty="0">
                <a:solidFill>
                  <a:prstClr val="white"/>
                </a:solidFill>
              </a:rPr>
              <a:t> Mahallesinde İstiklal şehitlik anıtı bulunmakta olup mülkiyeti Alaşehir Belediyesi’nde </a:t>
            </a:r>
            <a:r>
              <a:rPr lang="tr-TR" sz="1100" dirty="0" err="1">
                <a:solidFill>
                  <a:prstClr val="white"/>
                </a:solidFill>
              </a:rPr>
              <a:t>dir</a:t>
            </a:r>
            <a:r>
              <a:rPr lang="tr-TR" sz="1100" dirty="0">
                <a:solidFill>
                  <a:prstClr val="white"/>
                </a:solidFill>
              </a:rPr>
              <a:t>. Tahsis işlemi tamamlanmıştır</a:t>
            </a:r>
            <a:r>
              <a:rPr lang="tr-TR" dirty="0">
                <a:solidFill>
                  <a:prstClr val="white"/>
                </a:solidFill>
              </a:rPr>
              <a:t>.</a:t>
            </a:r>
          </a:p>
        </p:txBody>
      </p:sp>
      <p:sp>
        <p:nvSpPr>
          <p:cNvPr id="15" name="Oval 14"/>
          <p:cNvSpPr/>
          <p:nvPr/>
        </p:nvSpPr>
        <p:spPr>
          <a:xfrm>
            <a:off x="1051034" y="3499944"/>
            <a:ext cx="2640068" cy="2848304"/>
          </a:xfrm>
          <a:prstGeom prst="ellipse">
            <a:avLst/>
          </a:prstGeom>
          <a:solidFill>
            <a:schemeClr val="accent1">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Köprübaşı </a:t>
            </a:r>
            <a:r>
              <a:rPr lang="tr-TR" dirty="0"/>
              <a:t>İlçesinde; şehit mezarlığı bulunmamaktadır.</a:t>
            </a:r>
          </a:p>
        </p:txBody>
      </p:sp>
      <p:sp>
        <p:nvSpPr>
          <p:cNvPr id="17" name="Oval 16"/>
          <p:cNvSpPr/>
          <p:nvPr/>
        </p:nvSpPr>
        <p:spPr>
          <a:xfrm>
            <a:off x="3827736" y="1266941"/>
            <a:ext cx="4323693" cy="2820318"/>
          </a:xfrm>
          <a:prstGeom prst="ellipse">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000" b="1" dirty="0">
                <a:solidFill>
                  <a:prstClr val="white"/>
                </a:solidFill>
              </a:rPr>
              <a:t>Manisa merkezde </a:t>
            </a:r>
            <a:r>
              <a:rPr lang="tr-TR" sz="1200" dirty="0">
                <a:solidFill>
                  <a:prstClr val="white"/>
                </a:solidFill>
              </a:rPr>
              <a:t>iki adet şehitlik bulunmakta; </a:t>
            </a:r>
          </a:p>
          <a:p>
            <a:pPr marL="285750" lvl="0" indent="-285750">
              <a:buFont typeface="Arial" panose="020B0604020202020204" pitchFamily="34" charset="0"/>
              <a:buChar char="•"/>
            </a:pPr>
            <a:r>
              <a:rPr lang="tr-TR" sz="1200" dirty="0" err="1">
                <a:solidFill>
                  <a:prstClr val="white"/>
                </a:solidFill>
              </a:rPr>
              <a:t>Alaybey’de</a:t>
            </a:r>
            <a:r>
              <a:rPr lang="tr-TR" sz="1200" dirty="0">
                <a:solidFill>
                  <a:prstClr val="white"/>
                </a:solidFill>
              </a:rPr>
              <a:t> bulunan Garnizon şehitliği  ;mülkiyeti Maliye Hazinesinde henüz Başkanlığımıza tahsis edilmedi.</a:t>
            </a:r>
          </a:p>
          <a:p>
            <a:pPr marL="285750" lvl="0" indent="-285750" algn="ctr">
              <a:buFont typeface="Arial" panose="020B0604020202020204" pitchFamily="34" charset="0"/>
              <a:buChar char="•"/>
            </a:pPr>
            <a:r>
              <a:rPr lang="tr-TR" sz="1200" dirty="0" err="1">
                <a:solidFill>
                  <a:prstClr val="white"/>
                </a:solidFill>
              </a:rPr>
              <a:t>Kırtık</a:t>
            </a:r>
            <a:r>
              <a:rPr lang="tr-TR" sz="1200" dirty="0">
                <a:solidFill>
                  <a:prstClr val="white"/>
                </a:solidFill>
              </a:rPr>
              <a:t> Mezarlığı’nda bulunan  Emniyet Şehitliği; mülkiyeti Manisa Büyükşehir Belediyesinde henüz tahsis işlemi tamamlanmadı.</a:t>
            </a:r>
          </a:p>
        </p:txBody>
      </p:sp>
      <p:sp>
        <p:nvSpPr>
          <p:cNvPr id="18" name="Yuvarlatılmış Dikdörtgen 17"/>
          <p:cNvSpPr/>
          <p:nvPr/>
        </p:nvSpPr>
        <p:spPr>
          <a:xfrm>
            <a:off x="3967655" y="204622"/>
            <a:ext cx="408852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YATIRIM İZLEME ve KOORDİNASYON BAŞKANLIĞI ŞEHİTLİK TAHSİS İŞLEMLERİ</a:t>
            </a:r>
            <a:endParaRPr lang="tr-TR" dirty="0"/>
          </a:p>
        </p:txBody>
      </p:sp>
    </p:spTree>
    <p:extLst>
      <p:ext uri="{BB962C8B-B14F-4D97-AF65-F5344CB8AC3E}">
        <p14:creationId xmlns:p14="http://schemas.microsoft.com/office/powerpoint/2010/main" val="1188911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7283" y="3622126"/>
            <a:ext cx="2799695" cy="3009902"/>
          </a:xfrm>
          <a:prstGeom prst="ellipse">
            <a:avLst/>
          </a:prstGeom>
          <a:solidFill>
            <a:schemeClr val="accent1">
              <a:lumMod val="40000"/>
              <a:lumOff val="6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prstClr val="white"/>
                </a:solidFill>
              </a:rPr>
              <a:t>Saruhanlı </a:t>
            </a:r>
            <a:r>
              <a:rPr lang="tr-TR" sz="1000" dirty="0">
                <a:solidFill>
                  <a:prstClr val="white"/>
                </a:solidFill>
              </a:rPr>
              <a:t>İlçesinde Kovalık mevkiinde Asri Mezarlık içerisinde şehitlik mezarlığı bulunmaktadır. Mülkiyeti Büyükşehir Belediyesine </a:t>
            </a:r>
            <a:r>
              <a:rPr lang="tr-TR" sz="1000" dirty="0" err="1">
                <a:solidFill>
                  <a:prstClr val="white"/>
                </a:solidFill>
              </a:rPr>
              <a:t>aittir.Tahsis</a:t>
            </a:r>
            <a:r>
              <a:rPr lang="tr-TR" sz="1000" dirty="0">
                <a:solidFill>
                  <a:prstClr val="white"/>
                </a:solidFill>
              </a:rPr>
              <a:t> işlemi </a:t>
            </a:r>
            <a:r>
              <a:rPr lang="tr-TR" sz="1000" dirty="0" err="1">
                <a:solidFill>
                  <a:prstClr val="white"/>
                </a:solidFill>
              </a:rPr>
              <a:t>tamamlanmamıştır.Ayrıca</a:t>
            </a:r>
            <a:r>
              <a:rPr lang="tr-TR" sz="1000" dirty="0">
                <a:solidFill>
                  <a:prstClr val="white"/>
                </a:solidFill>
              </a:rPr>
              <a:t> Dilek mahallesinde bulunan mahalle mezarlığı içerisinde ayrılmış Şehit Mezarlığı bulunmakta olup iki şehidimizin mezarı bulunmaktadır.</a:t>
            </a:r>
          </a:p>
        </p:txBody>
      </p:sp>
      <p:sp>
        <p:nvSpPr>
          <p:cNvPr id="3" name="Oval 2"/>
          <p:cNvSpPr/>
          <p:nvPr/>
        </p:nvSpPr>
        <p:spPr>
          <a:xfrm>
            <a:off x="398735" y="195755"/>
            <a:ext cx="2174328" cy="3244738"/>
          </a:xfrm>
          <a:prstGeom prst="ellipse">
            <a:avLst/>
          </a:prstGeom>
          <a:solidFill>
            <a:schemeClr val="accent1">
              <a:lumMod val="20000"/>
              <a:lumOff val="80000"/>
            </a:schemeClr>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600" b="1" dirty="0">
                <a:solidFill>
                  <a:schemeClr val="tx1">
                    <a:lumMod val="95000"/>
                    <a:lumOff val="5000"/>
                  </a:schemeClr>
                </a:solidFill>
              </a:rPr>
              <a:t>Gördes </a:t>
            </a:r>
            <a:r>
              <a:rPr lang="tr-TR" sz="1200" dirty="0">
                <a:solidFill>
                  <a:schemeClr val="tx1">
                    <a:lumMod val="95000"/>
                    <a:lumOff val="5000"/>
                  </a:schemeClr>
                </a:solidFill>
              </a:rPr>
              <a:t>İlçesinde; şehit mezarlığı bulunmamaktadır</a:t>
            </a:r>
            <a:r>
              <a:rPr lang="tr-TR" sz="1200" dirty="0" smtClean="0">
                <a:solidFill>
                  <a:schemeClr val="tx1">
                    <a:lumMod val="95000"/>
                    <a:lumOff val="5000"/>
                  </a:schemeClr>
                </a:solidFill>
              </a:rPr>
              <a:t>. Şehitlik </a:t>
            </a:r>
            <a:r>
              <a:rPr lang="tr-TR" sz="1200" dirty="0">
                <a:solidFill>
                  <a:schemeClr val="tx1">
                    <a:lumMod val="95000"/>
                    <a:lumOff val="5000"/>
                  </a:schemeClr>
                </a:solidFill>
              </a:rPr>
              <a:t>alan çalışması yapılmış olup Tütün </a:t>
            </a:r>
            <a:r>
              <a:rPr lang="tr-TR" sz="1200" dirty="0" err="1">
                <a:solidFill>
                  <a:schemeClr val="tx1">
                    <a:lumMod val="95000"/>
                    <a:lumOff val="5000"/>
                  </a:schemeClr>
                </a:solidFill>
              </a:rPr>
              <a:t>Mamülleri</a:t>
            </a:r>
            <a:r>
              <a:rPr lang="tr-TR" sz="1200" dirty="0">
                <a:solidFill>
                  <a:schemeClr val="tx1">
                    <a:lumMod val="95000"/>
                    <a:lumOff val="5000"/>
                  </a:schemeClr>
                </a:solidFill>
              </a:rPr>
              <a:t> Tuz ve Alkol İşletmeleri Genel Müdürlüğü’ne ait yer tespit edilmiş olup şehitlik plan ve projesi uygulanacaktır.</a:t>
            </a:r>
          </a:p>
        </p:txBody>
      </p:sp>
      <p:sp>
        <p:nvSpPr>
          <p:cNvPr id="4" name="Oval 3"/>
          <p:cNvSpPr/>
          <p:nvPr/>
        </p:nvSpPr>
        <p:spPr>
          <a:xfrm>
            <a:off x="9246477" y="66674"/>
            <a:ext cx="2302750" cy="3373819"/>
          </a:xfrm>
          <a:prstGeom prst="ellipse">
            <a:avLst/>
          </a:prstGeom>
          <a:solidFill>
            <a:schemeClr val="accent1">
              <a:lumMod val="20000"/>
              <a:lumOff val="8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1600" b="1" dirty="0">
                <a:ln>
                  <a:solidFill>
                    <a:prstClr val="black"/>
                  </a:solidFill>
                </a:ln>
                <a:solidFill>
                  <a:prstClr val="white"/>
                </a:solidFill>
              </a:rPr>
              <a:t>Kırkağaç</a:t>
            </a:r>
            <a:r>
              <a:rPr lang="tr-TR" sz="1400" dirty="0">
                <a:ln>
                  <a:solidFill>
                    <a:prstClr val="black"/>
                  </a:solidFill>
                </a:ln>
                <a:solidFill>
                  <a:prstClr val="white"/>
                </a:solidFill>
              </a:rPr>
              <a:t> </a:t>
            </a:r>
            <a:r>
              <a:rPr lang="tr-TR" sz="1200" dirty="0">
                <a:ln>
                  <a:solidFill>
                    <a:srgbClr val="0070C0"/>
                  </a:solidFill>
                </a:ln>
                <a:solidFill>
                  <a:prstClr val="white"/>
                </a:solidFill>
              </a:rPr>
              <a:t>İlçesinde ;Akhisar Şosesi Mevkiinde 2566 m2 alana sahip Asri Mezarlığın yan tarafında bağımsız şehitlik anıtı ve mezarlığı </a:t>
            </a:r>
            <a:r>
              <a:rPr lang="tr-TR" sz="1200" dirty="0" err="1">
                <a:ln>
                  <a:solidFill>
                    <a:srgbClr val="0070C0"/>
                  </a:solidFill>
                </a:ln>
                <a:solidFill>
                  <a:prstClr val="white"/>
                </a:solidFill>
              </a:rPr>
              <a:t>bulunmaktadır.Mülkiyeti</a:t>
            </a:r>
            <a:r>
              <a:rPr lang="tr-TR" sz="1200" dirty="0">
                <a:ln>
                  <a:solidFill>
                    <a:srgbClr val="0070C0"/>
                  </a:solidFill>
                </a:ln>
                <a:solidFill>
                  <a:prstClr val="white"/>
                </a:solidFill>
              </a:rPr>
              <a:t> Büyükşehir Belediyesine </a:t>
            </a:r>
            <a:r>
              <a:rPr lang="tr-TR" sz="1200" dirty="0" err="1">
                <a:ln>
                  <a:solidFill>
                    <a:srgbClr val="0070C0"/>
                  </a:solidFill>
                </a:ln>
                <a:solidFill>
                  <a:prstClr val="white"/>
                </a:solidFill>
              </a:rPr>
              <a:t>aittir.Tahsis</a:t>
            </a:r>
            <a:r>
              <a:rPr lang="tr-TR" sz="1200" dirty="0">
                <a:ln>
                  <a:solidFill>
                    <a:srgbClr val="0070C0"/>
                  </a:solidFill>
                </a:ln>
                <a:solidFill>
                  <a:prstClr val="white"/>
                </a:solidFill>
              </a:rPr>
              <a:t> işlemi tamamlanmamıştır</a:t>
            </a:r>
            <a:r>
              <a:rPr lang="tr-TR" sz="1400" dirty="0">
                <a:ln>
                  <a:solidFill>
                    <a:prstClr val="black"/>
                  </a:solidFill>
                </a:ln>
                <a:solidFill>
                  <a:prstClr val="white"/>
                </a:solidFill>
              </a:rPr>
              <a:t>.</a:t>
            </a:r>
          </a:p>
        </p:txBody>
      </p:sp>
      <p:sp>
        <p:nvSpPr>
          <p:cNvPr id="5" name="Oval 4"/>
          <p:cNvSpPr/>
          <p:nvPr/>
        </p:nvSpPr>
        <p:spPr>
          <a:xfrm>
            <a:off x="3541986" y="4479050"/>
            <a:ext cx="3563007" cy="2259068"/>
          </a:xfrm>
          <a:prstGeom prst="ellipse">
            <a:avLst/>
          </a:prstGeom>
          <a:solidFill>
            <a:schemeClr val="accent1">
              <a:lumMod val="40000"/>
              <a:lumOff val="6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Akhisar</a:t>
            </a:r>
            <a:r>
              <a:rPr lang="tr-TR" sz="1600" dirty="0"/>
              <a:t> ; Karayunt dağı  </a:t>
            </a:r>
            <a:r>
              <a:rPr lang="tr-TR" sz="1600" dirty="0" err="1"/>
              <a:t>Çamaltı</a:t>
            </a:r>
            <a:r>
              <a:rPr lang="tr-TR" sz="1600" dirty="0"/>
              <a:t> Mevkiinde 3.335 m2 garnizon şehitliği bulunmakta </a:t>
            </a:r>
            <a:r>
              <a:rPr lang="tr-TR" sz="1600" dirty="0" err="1"/>
              <a:t>dır</a:t>
            </a:r>
            <a:r>
              <a:rPr lang="tr-TR" sz="1600" dirty="0"/>
              <a:t>. Tahsis işlemleri tamamlanmıştır.</a:t>
            </a:r>
          </a:p>
        </p:txBody>
      </p:sp>
      <p:sp>
        <p:nvSpPr>
          <p:cNvPr id="7" name="Oval 6"/>
          <p:cNvSpPr/>
          <p:nvPr/>
        </p:nvSpPr>
        <p:spPr>
          <a:xfrm>
            <a:off x="6243146" y="115613"/>
            <a:ext cx="2732688" cy="2743201"/>
          </a:xfrm>
          <a:prstGeom prst="ellipse">
            <a:avLst/>
          </a:prstGeom>
          <a:solidFill>
            <a:schemeClr val="accent1">
              <a:lumMod val="60000"/>
              <a:lumOff val="4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Salihli</a:t>
            </a:r>
            <a:r>
              <a:rPr lang="tr-TR" sz="1400" dirty="0" smtClean="0"/>
              <a:t> İlçesi; </a:t>
            </a:r>
            <a:r>
              <a:rPr lang="tr-TR" sz="1400" dirty="0" err="1" smtClean="0"/>
              <a:t>Kurudere</a:t>
            </a:r>
            <a:r>
              <a:rPr lang="tr-TR" sz="1400" dirty="0" smtClean="0"/>
              <a:t> mahallesinde asri mezarlık alanı </a:t>
            </a:r>
            <a:r>
              <a:rPr lang="tr-TR" sz="1400" dirty="0" err="1" smtClean="0"/>
              <a:t>içersinde</a:t>
            </a:r>
            <a:r>
              <a:rPr lang="tr-TR" sz="1400" dirty="0" smtClean="0"/>
              <a:t> şehitlik mezarlığı bulunmakta olup ayrıca yeni şehitlik  mezarlığı bulunmaktadır. </a:t>
            </a:r>
            <a:endParaRPr lang="tr-TR" sz="1400" dirty="0"/>
          </a:p>
        </p:txBody>
      </p:sp>
      <p:sp>
        <p:nvSpPr>
          <p:cNvPr id="8" name="Oval 7"/>
          <p:cNvSpPr/>
          <p:nvPr/>
        </p:nvSpPr>
        <p:spPr>
          <a:xfrm>
            <a:off x="2412694" y="1971181"/>
            <a:ext cx="4616017" cy="2413532"/>
          </a:xfrm>
          <a:prstGeom prst="ellipse">
            <a:avLst/>
          </a:prstGeom>
          <a:solidFill>
            <a:schemeClr val="accent1">
              <a:lumMod val="60000"/>
              <a:lumOff val="4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t>Selendi</a:t>
            </a:r>
            <a:r>
              <a:rPr lang="tr-TR" dirty="0" smtClean="0"/>
              <a:t> </a:t>
            </a:r>
            <a:r>
              <a:rPr lang="tr-TR" dirty="0" err="1" smtClean="0"/>
              <a:t>ilçesin’de</a:t>
            </a:r>
            <a:r>
              <a:rPr lang="tr-TR" dirty="0" smtClean="0"/>
              <a:t>; Türbe mevkiinde asri mezarlık içerisinde şehitlik </a:t>
            </a:r>
            <a:r>
              <a:rPr lang="tr-TR" dirty="0" err="1" smtClean="0"/>
              <a:t>bulunmaktadır.Mülkiyeti</a:t>
            </a:r>
            <a:r>
              <a:rPr lang="tr-TR" dirty="0" smtClean="0"/>
              <a:t> Büyükşehir Belediyesinde olup tahsis işlemi tamamlanmamıştır.</a:t>
            </a:r>
            <a:endParaRPr lang="tr-TR" dirty="0"/>
          </a:p>
        </p:txBody>
      </p:sp>
      <p:sp>
        <p:nvSpPr>
          <p:cNvPr id="9" name="Oval 8"/>
          <p:cNvSpPr/>
          <p:nvPr/>
        </p:nvSpPr>
        <p:spPr>
          <a:xfrm>
            <a:off x="9270370" y="3622125"/>
            <a:ext cx="2782201" cy="3115994"/>
          </a:xfrm>
          <a:prstGeom prst="ellipse">
            <a:avLst/>
          </a:prstGeom>
          <a:solidFill>
            <a:schemeClr val="accent1">
              <a:lumMod val="60000"/>
              <a:lumOff val="4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Demirci </a:t>
            </a:r>
            <a:r>
              <a:rPr lang="tr-TR" sz="1400" dirty="0" err="1" smtClean="0"/>
              <a:t>ilçesi;Cumhuriyet</a:t>
            </a:r>
            <a:r>
              <a:rPr lang="tr-TR" sz="1400" dirty="0" smtClean="0"/>
              <a:t> Mahallesi asri mezarlık içerisinde şehitlik mezarlığı </a:t>
            </a:r>
            <a:r>
              <a:rPr lang="tr-TR" sz="1400" dirty="0" err="1" smtClean="0"/>
              <a:t>bulunmaktadır.Mülkiyeti</a:t>
            </a:r>
            <a:r>
              <a:rPr lang="tr-TR" sz="1400" dirty="0" smtClean="0"/>
              <a:t> Büyükşehir Belediyesinde olup tahsis işlemi tamamlanmamıştır</a:t>
            </a:r>
            <a:r>
              <a:rPr lang="tr-TR" dirty="0" smtClean="0"/>
              <a:t>.</a:t>
            </a:r>
            <a:endParaRPr lang="tr-TR" dirty="0"/>
          </a:p>
        </p:txBody>
      </p:sp>
      <p:sp>
        <p:nvSpPr>
          <p:cNvPr id="10" name="Oval 9"/>
          <p:cNvSpPr/>
          <p:nvPr/>
        </p:nvSpPr>
        <p:spPr>
          <a:xfrm>
            <a:off x="7104994" y="2858814"/>
            <a:ext cx="2089094" cy="3773214"/>
          </a:xfrm>
          <a:prstGeom prst="ellipse">
            <a:avLst/>
          </a:prstGeom>
          <a:solidFill>
            <a:schemeClr val="accent1">
              <a:lumMod val="40000"/>
              <a:lumOff val="60000"/>
            </a:schemeClr>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Turgutlu</a:t>
            </a:r>
            <a:r>
              <a:rPr lang="tr-TR" sz="1600" dirty="0" smtClean="0"/>
              <a:t> İlçesinde; 801 m2 </a:t>
            </a:r>
            <a:r>
              <a:rPr lang="tr-TR" sz="1600" dirty="0" err="1" smtClean="0"/>
              <a:t>lik</a:t>
            </a:r>
            <a:r>
              <a:rPr lang="tr-TR" sz="1600" dirty="0" smtClean="0"/>
              <a:t> bağımsız Şehitlik Mezarlığı bulunmaktadır. Mülkiyeti Büyükşehir Belediyesine </a:t>
            </a:r>
            <a:r>
              <a:rPr lang="tr-TR" sz="1600" dirty="0" err="1" smtClean="0"/>
              <a:t>aittir</a:t>
            </a:r>
            <a:r>
              <a:rPr lang="tr-TR" dirty="0" err="1" smtClean="0"/>
              <a:t>.Tahsis</a:t>
            </a:r>
            <a:r>
              <a:rPr lang="tr-TR" dirty="0" smtClean="0"/>
              <a:t> işlemi tamamlanmamıştır.</a:t>
            </a:r>
            <a:endParaRPr lang="tr-TR" dirty="0"/>
          </a:p>
        </p:txBody>
      </p:sp>
      <p:sp>
        <p:nvSpPr>
          <p:cNvPr id="11" name="Oval 10"/>
          <p:cNvSpPr/>
          <p:nvPr/>
        </p:nvSpPr>
        <p:spPr>
          <a:xfrm>
            <a:off x="2625452" y="115613"/>
            <a:ext cx="3449527" cy="1855568"/>
          </a:xfrm>
          <a:prstGeom prst="ellipse">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Sarıgöl </a:t>
            </a:r>
            <a:r>
              <a:rPr lang="tr-TR" sz="1100" dirty="0" err="1" smtClean="0"/>
              <a:t>İlçesinde;Asri</a:t>
            </a:r>
            <a:r>
              <a:rPr lang="tr-TR" sz="1100" dirty="0" smtClean="0"/>
              <a:t> mezarlığı içerisinde  şehitlik olarak ayrılmış bölüm bulunmakta olup mülkiyeti Manisa Büyükşehir Belediyesine </a:t>
            </a:r>
            <a:r>
              <a:rPr lang="tr-TR" sz="1100" dirty="0" err="1" smtClean="0"/>
              <a:t>aittir.Tahsis</a:t>
            </a:r>
            <a:r>
              <a:rPr lang="tr-TR" sz="1100" dirty="0" smtClean="0"/>
              <a:t> işlemi parsellenme işlemi tamamlanınca yapılacaktır.</a:t>
            </a:r>
            <a:endParaRPr lang="tr-TR" sz="1100" dirty="0"/>
          </a:p>
        </p:txBody>
      </p:sp>
    </p:spTree>
    <p:extLst>
      <p:ext uri="{BB962C8B-B14F-4D97-AF65-F5344CB8AC3E}">
        <p14:creationId xmlns:p14="http://schemas.microsoft.com/office/powerpoint/2010/main" val="34173095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3108</TotalTime>
  <Words>1155</Words>
  <Application>Microsoft Office PowerPoint</Application>
  <PresentationFormat>Geniş ekran</PresentationFormat>
  <Paragraphs>176</Paragraphs>
  <Slides>39</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39</vt:i4>
      </vt:variant>
    </vt:vector>
  </HeadingPairs>
  <TitlesOfParts>
    <vt:vector size="46" baseType="lpstr">
      <vt:lpstr>Arial</vt:lpstr>
      <vt:lpstr>Calibri</vt:lpstr>
      <vt:lpstr>Cambria</vt:lpstr>
      <vt:lpstr>Century Gothic</vt:lpstr>
      <vt:lpstr>Times New Roman</vt:lpstr>
      <vt:lpstr>Wingdings 3</vt:lpstr>
      <vt:lpstr>Dilim</vt:lpstr>
      <vt:lpstr>PowerPoint Sunusu</vt:lpstr>
      <vt:lpstr>PowerPoint Sunusu</vt:lpstr>
      <vt:lpstr>PowerPoint Sunusu</vt:lpstr>
      <vt:lpstr>PowerPoint Sunusu</vt:lpstr>
      <vt:lpstr>PowerPoint Sunusu</vt:lpstr>
      <vt:lpstr>PowerPoint Sunusu</vt:lpstr>
      <vt:lpstr>ŞEHİTLİKLERDE TUTULACAK KAYITLAR</vt:lpstr>
      <vt:lpstr>PowerPoint Sunusu</vt:lpstr>
      <vt:lpstr>PowerPoint Sunusu</vt:lpstr>
      <vt:lpstr>                                MANİSA MERKEZ </vt:lpstr>
      <vt:lpstr>                    </vt:lpstr>
      <vt:lpstr>                       GARNİZON ŞEHİTLİĞİ </vt:lpstr>
      <vt:lpstr>PowerPoint Sunusu</vt:lpstr>
      <vt:lpstr>PowerPoint Sunusu</vt:lpstr>
      <vt:lpstr>                       emniyet  ŞEHİTLİĞİ </vt:lpstr>
      <vt:lpstr>                                SARUHANLI </vt:lpstr>
      <vt:lpstr>                                          KULA </vt:lpstr>
      <vt:lpstr>                                       SALİHLİ </vt:lpstr>
      <vt:lpstr>PowerPoint Sunusu</vt:lpstr>
      <vt:lpstr>                      KIRKAĞAÇ </vt:lpstr>
      <vt:lpstr>PowerPoint Sunusu</vt:lpstr>
      <vt:lpstr>PowerPoint Sunusu</vt:lpstr>
      <vt:lpstr>PowerPoint Sunusu</vt:lpstr>
      <vt:lpstr>PowerPoint Sunusu</vt:lpstr>
      <vt:lpstr>                                 AHMETLİ </vt:lpstr>
      <vt:lpstr>                                     AKHİSAR </vt:lpstr>
      <vt:lpstr>                                    TURGUTLU</vt:lpstr>
      <vt:lpstr>                                  GÖRDES</vt:lpstr>
      <vt:lpstr>                                  SELENDİ </vt:lpstr>
      <vt:lpstr>                                         SARIGÖL </vt:lpstr>
      <vt:lpstr>PowerPoint Sunusu</vt:lpstr>
      <vt:lpstr>                                  DEMİRCİ </vt:lpstr>
      <vt:lpstr>                                   KÖPRÜBAŞI </vt:lpstr>
      <vt:lpstr>                                        SOMA </vt:lpstr>
      <vt:lpstr>                                   GÖLMARAMARA </vt:lpstr>
      <vt:lpstr>                                      ALAŞEHİR </vt:lpstr>
      <vt:lpstr>PowerPoint Sunusu</vt:lpstr>
      <vt:lpstr>PowerPoint Sunusu</vt:lpstr>
      <vt:lpstr>                                     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DEMİR</dc:creator>
  <cp:lastModifiedBy>Özay DERELİ</cp:lastModifiedBy>
  <cp:revision>150</cp:revision>
  <cp:lastPrinted>2017-09-20T13:05:27Z</cp:lastPrinted>
  <dcterms:created xsi:type="dcterms:W3CDTF">2017-08-09T06:36:23Z</dcterms:created>
  <dcterms:modified xsi:type="dcterms:W3CDTF">2017-10-27T07:37:47Z</dcterms:modified>
</cp:coreProperties>
</file>